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avi" ContentType="video/avi"/>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8" r:id="rId2"/>
  </p:sldMasterIdLst>
  <p:notesMasterIdLst>
    <p:notesMasterId r:id="rId18"/>
  </p:notesMasterIdLst>
  <p:sldIdLst>
    <p:sldId id="257" r:id="rId3"/>
    <p:sldId id="408" r:id="rId4"/>
    <p:sldId id="405" r:id="rId5"/>
    <p:sldId id="407" r:id="rId6"/>
    <p:sldId id="410" r:id="rId7"/>
    <p:sldId id="409" r:id="rId8"/>
    <p:sldId id="411" r:id="rId9"/>
    <p:sldId id="419" r:id="rId10"/>
    <p:sldId id="418" r:id="rId11"/>
    <p:sldId id="412" r:id="rId12"/>
    <p:sldId id="417" r:id="rId13"/>
    <p:sldId id="413" r:id="rId14"/>
    <p:sldId id="414" r:id="rId15"/>
    <p:sldId id="415" r:id="rId16"/>
    <p:sldId id="416" r:id="rId1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000000"/>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655" autoAdjust="0"/>
  </p:normalViewPr>
  <p:slideViewPr>
    <p:cSldViewPr>
      <p:cViewPr>
        <p:scale>
          <a:sx n="100" d="100"/>
          <a:sy n="100" d="100"/>
        </p:scale>
        <p:origin x="-1896" y="-306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eg>
</file>

<file path=ppt/media/image10.png>
</file>

<file path=ppt/media/image11.jpg>
</file>

<file path=ppt/media/image12.png>
</file>

<file path=ppt/media/image13.png>
</file>

<file path=ppt/media/image14.png>
</file>

<file path=ppt/media/image2.jpeg>
</file>

<file path=ppt/media/image3.jpeg>
</file>

<file path=ppt/media/image4.png>
</file>

<file path=ppt/media/image5.jpg>
</file>

<file path=ppt/media/image6.jpg>
</file>

<file path=ppt/media/image7.jpg>
</file>

<file path=ppt/media/image8.jp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F8E3BC4-71A2-4F72-BCDF-006EB36F38F2}" type="datetimeFigureOut">
              <a:rPr lang="zh-CN" altLang="en-US" smtClean="0"/>
              <a:t>2018/9/24</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F6E47FF-5CCF-4D3E-9283-7EACBB7E5489}" type="slidenum">
              <a:rPr lang="zh-CN" altLang="en-US" smtClean="0"/>
              <a:t>‹#›</a:t>
            </a:fld>
            <a:endParaRPr lang="zh-CN" altLang="en-US"/>
          </a:p>
        </p:txBody>
      </p:sp>
    </p:spTree>
    <p:extLst>
      <p:ext uri="{BB962C8B-B14F-4D97-AF65-F5344CB8AC3E}">
        <p14:creationId xmlns:p14="http://schemas.microsoft.com/office/powerpoint/2010/main" val="725677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EBFFEE5-8DB1-4377-B226-64599EA66701}" type="datetimeFigureOut">
              <a:rPr lang="zh-CN" altLang="en-US" smtClean="0"/>
              <a:t>2018/9/24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36704268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EBFFEE5-8DB1-4377-B226-64599EA66701}" type="datetimeFigureOut">
              <a:rPr lang="zh-CN" altLang="en-US" smtClean="0"/>
              <a:t>2018/9/24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689570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EBFFEE5-8DB1-4377-B226-64599EA66701}" type="datetimeFigureOut">
              <a:rPr lang="zh-CN" altLang="en-US" smtClean="0"/>
              <a:t>2018/9/24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4350146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EBFFEE5-8DB1-4377-B226-64599EA66701}" type="datetimeFigureOut">
              <a:rPr lang="zh-CN" altLang="en-US" smtClean="0">
                <a:solidFill>
                  <a:prstClr val="black">
                    <a:tint val="75000"/>
                  </a:prstClr>
                </a:solidFill>
              </a:rPr>
              <a:pPr/>
              <a:t>2018/9/24</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EFADE9DA-735A-4458-A31E-A9E9144C53A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8996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EBFFEE5-8DB1-4377-B226-64599EA66701}" type="datetimeFigureOut">
              <a:rPr lang="zh-CN" altLang="en-US" smtClean="0"/>
              <a:t>2018/9/24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2024569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EBFFEE5-8DB1-4377-B226-64599EA66701}" type="datetimeFigureOut">
              <a:rPr lang="zh-CN" altLang="en-US" smtClean="0"/>
              <a:t>2018/9/24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33534518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EBFFEE5-8DB1-4377-B226-64599EA66701}" type="datetimeFigureOut">
              <a:rPr lang="zh-CN" altLang="en-US" smtClean="0"/>
              <a:t>2018/9/24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3712528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EBFFEE5-8DB1-4377-B226-64599EA66701}" type="datetimeFigureOut">
              <a:rPr lang="zh-CN" altLang="en-US" smtClean="0"/>
              <a:t>2018/9/24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1746470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EBFFEE5-8DB1-4377-B226-64599EA66701}" type="datetimeFigureOut">
              <a:rPr lang="zh-CN" altLang="en-US" smtClean="0"/>
              <a:t>2018/9/24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3270057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EBFFEE5-8DB1-4377-B226-64599EA66701}" type="datetimeFigureOut">
              <a:rPr lang="zh-CN" altLang="en-US" smtClean="0"/>
              <a:t>2018/9/24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1689966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EBFFEE5-8DB1-4377-B226-64599EA66701}" type="datetimeFigureOut">
              <a:rPr lang="zh-CN" altLang="en-US" smtClean="0"/>
              <a:t>2018/9/24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6135394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EBFFEE5-8DB1-4377-B226-64599EA66701}" type="datetimeFigureOut">
              <a:rPr lang="zh-CN" altLang="en-US" smtClean="0"/>
              <a:t>2018/9/24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635554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BFFEE5-8DB1-4377-B226-64599EA66701}" type="datetimeFigureOut">
              <a:rPr lang="zh-CN" altLang="en-US" smtClean="0"/>
              <a:t>2018/9/24</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ADE9DA-735A-4458-A31E-A9E9144C53A6}" type="slidenum">
              <a:rPr lang="zh-CN" altLang="en-US" smtClean="0"/>
              <a:t>‹#›</a:t>
            </a:fld>
            <a:endParaRPr lang="zh-CN" altLang="en-US"/>
          </a:p>
        </p:txBody>
      </p:sp>
    </p:spTree>
    <p:extLst>
      <p:ext uri="{BB962C8B-B14F-4D97-AF65-F5344CB8AC3E}">
        <p14:creationId xmlns:p14="http://schemas.microsoft.com/office/powerpoint/2010/main" val="600347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BFFEE5-8DB1-4377-B226-64599EA66701}" type="datetimeFigureOut">
              <a:rPr lang="zh-CN" altLang="en-US" smtClean="0">
                <a:solidFill>
                  <a:prstClr val="black">
                    <a:tint val="75000"/>
                  </a:prstClr>
                </a:solidFill>
              </a:rPr>
              <a:pPr/>
              <a:t>2018/9/24</a:t>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ADE9DA-735A-4458-A31E-A9E9144C53A6}"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00347506"/>
      </p:ext>
    </p:extLst>
  </p:cSld>
  <p:clrMap bg1="lt1" tx1="dk1" bg2="lt2" tx2="dk2" accent1="accent1" accent2="accent2" accent3="accent3" accent4="accent4" accent5="accent5" accent6="accent6" hlink="hlink" folHlink="folHlink"/>
  <p:sldLayoutIdLst>
    <p:sldLayoutId id="2147483679" r:id="rId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wanggy@sustc.edu.cn" TargetMode="External"/><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12.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2226" name="Picture 2" descr="Image result for dynamical system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52" y="4255713"/>
            <a:ext cx="9160052" cy="260228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7"/>
          <p:cNvSpPr txBox="1">
            <a:spLocks noChangeArrowheads="1"/>
          </p:cNvSpPr>
          <p:nvPr/>
        </p:nvSpPr>
        <p:spPr bwMode="auto">
          <a:xfrm>
            <a:off x="488315" y="-228600"/>
            <a:ext cx="7772400" cy="1920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mj-lt"/>
                <a:ea typeface="+mj-ea"/>
                <a:cs typeface="+mj-cs"/>
              </a:defRPr>
            </a:lvl1pPr>
            <a:lvl2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cs typeface="Arial" pitchFamily="34" charset="0"/>
              </a:defRPr>
            </a:lvl2pPr>
            <a:lvl3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cs typeface="Arial" pitchFamily="34" charset="0"/>
              </a:defRPr>
            </a:lvl3pPr>
            <a:lvl4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cs typeface="Arial" pitchFamily="34" charset="0"/>
              </a:defRPr>
            </a:lvl4pPr>
            <a:lvl5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cs typeface="Arial" pitchFamily="34" charset="0"/>
              </a:defRPr>
            </a:lvl5pPr>
            <a:lvl6pPr marL="4572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cs typeface="Arial" pitchFamily="34" charset="0"/>
              </a:defRPr>
            </a:lvl6pPr>
            <a:lvl7pPr marL="9144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cs typeface="Arial" pitchFamily="34" charset="0"/>
              </a:defRPr>
            </a:lvl7pPr>
            <a:lvl8pPr marL="13716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cs typeface="Arial" pitchFamily="34" charset="0"/>
              </a:defRPr>
            </a:lvl8pPr>
            <a:lvl9pPr marL="18288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cs typeface="Arial" pitchFamily="34" charset="0"/>
              </a:defRPr>
            </a:lvl9pPr>
          </a:lstStyle>
          <a:p>
            <a:pPr eaLnBrk="1" hangingPunct="1">
              <a:defRPr/>
            </a:pPr>
            <a:r>
              <a:rPr lang="zh-CN" altLang="en-US" sz="6600" kern="0" dirty="0" smtClean="0">
                <a:solidFill>
                  <a:schemeClr val="hlink"/>
                </a:solidFill>
                <a:ea typeface="宋体" pitchFamily="2" charset="-122"/>
              </a:rPr>
              <a:t>生物动力系统模拟</a:t>
            </a:r>
            <a:endParaRPr lang="en-US" altLang="zh-CN" sz="6600" kern="0" dirty="0" smtClean="0">
              <a:solidFill>
                <a:schemeClr val="hlink"/>
              </a:solidFill>
              <a:ea typeface="宋体" pitchFamily="2" charset="-122"/>
            </a:endParaRPr>
          </a:p>
        </p:txBody>
      </p:sp>
      <p:sp>
        <p:nvSpPr>
          <p:cNvPr id="6" name="TextBox 5"/>
          <p:cNvSpPr txBox="1">
            <a:spLocks noChangeArrowheads="1"/>
          </p:cNvSpPr>
          <p:nvPr/>
        </p:nvSpPr>
        <p:spPr bwMode="auto">
          <a:xfrm>
            <a:off x="1507474" y="3424716"/>
            <a:ext cx="196079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3200">
                <a:solidFill>
                  <a:schemeClr val="tx1"/>
                </a:solidFill>
                <a:latin typeface="Garamond" pitchFamily="18" charset="0"/>
                <a:cs typeface="Arial" pitchFamily="34" charset="0"/>
              </a:defRPr>
            </a:lvl1pPr>
            <a:lvl2pPr>
              <a:defRPr sz="2800">
                <a:solidFill>
                  <a:schemeClr val="tx1"/>
                </a:solidFill>
                <a:latin typeface="Garamond" pitchFamily="18" charset="0"/>
                <a:cs typeface="Arial" pitchFamily="34" charset="0"/>
              </a:defRPr>
            </a:lvl2pPr>
            <a:lvl3pPr>
              <a:defRPr sz="2400">
                <a:solidFill>
                  <a:schemeClr val="tx1"/>
                </a:solidFill>
                <a:latin typeface="Garamond" pitchFamily="18" charset="0"/>
                <a:cs typeface="Arial" pitchFamily="34" charset="0"/>
              </a:defRPr>
            </a:lvl3pPr>
            <a:lvl4pPr>
              <a:defRPr sz="2000">
                <a:solidFill>
                  <a:schemeClr val="tx1"/>
                </a:solidFill>
                <a:latin typeface="Garamond" pitchFamily="18" charset="0"/>
                <a:cs typeface="Arial" pitchFamily="34" charset="0"/>
              </a:defRPr>
            </a:lvl4pPr>
            <a:lvl5pPr>
              <a:defRPr sz="2000">
                <a:solidFill>
                  <a:schemeClr val="tx1"/>
                </a:solidFill>
                <a:latin typeface="Garamond" pitchFamily="18" charset="0"/>
                <a:cs typeface="Arial" pitchFamily="34" charset="0"/>
              </a:defRPr>
            </a:lvl5pPr>
            <a:lvl6pPr eaLnBrk="0" hangingPunct="0">
              <a:defRPr sz="2000">
                <a:solidFill>
                  <a:schemeClr val="tx1"/>
                </a:solidFill>
                <a:latin typeface="Garamond" pitchFamily="18" charset="0"/>
                <a:cs typeface="Arial" pitchFamily="34" charset="0"/>
              </a:defRPr>
            </a:lvl6pPr>
            <a:lvl7pPr eaLnBrk="0" hangingPunct="0">
              <a:defRPr sz="2000">
                <a:solidFill>
                  <a:schemeClr val="tx1"/>
                </a:solidFill>
                <a:latin typeface="Garamond" pitchFamily="18" charset="0"/>
                <a:cs typeface="Arial" pitchFamily="34" charset="0"/>
              </a:defRPr>
            </a:lvl7pPr>
            <a:lvl8pPr eaLnBrk="0" hangingPunct="0">
              <a:defRPr sz="2000">
                <a:solidFill>
                  <a:schemeClr val="tx1"/>
                </a:solidFill>
                <a:latin typeface="Garamond" pitchFamily="18" charset="0"/>
                <a:cs typeface="Arial" pitchFamily="34" charset="0"/>
              </a:defRPr>
            </a:lvl8pPr>
            <a:lvl9pPr eaLnBrk="0" hangingPunct="0">
              <a:defRPr sz="2000">
                <a:solidFill>
                  <a:schemeClr val="tx1"/>
                </a:solidFill>
                <a:latin typeface="Garamond" pitchFamily="18" charset="0"/>
                <a:cs typeface="Arial" pitchFamily="34" charset="0"/>
              </a:defRPr>
            </a:lvl9pPr>
          </a:lstStyle>
          <a:p>
            <a:pPr algn="ctr"/>
            <a:r>
              <a:rPr lang="zh-CN" altLang="en-US" sz="1600" dirty="0">
                <a:ea typeface="宋体" pitchFamily="2" charset="-122"/>
                <a:cs typeface="Times New Roman" pitchFamily="18" charset="0"/>
                <a:hlinkClick r:id="rId3"/>
              </a:rPr>
              <a:t>王冠</a:t>
            </a:r>
            <a:r>
              <a:rPr lang="zh-CN" altLang="en-US" sz="1600" dirty="0" smtClean="0">
                <a:ea typeface="宋体" pitchFamily="2" charset="-122"/>
                <a:cs typeface="Times New Roman" pitchFamily="18" charset="0"/>
                <a:hlinkClick r:id="rId3"/>
              </a:rPr>
              <a:t>宇  </a:t>
            </a:r>
            <a:r>
              <a:rPr lang="en-US" altLang="zh-CN" sz="1600" dirty="0">
                <a:ea typeface="宋体" pitchFamily="2" charset="-122"/>
                <a:cs typeface="Times New Roman" pitchFamily="18" charset="0"/>
              </a:rPr>
              <a:t>18665955633</a:t>
            </a:r>
          </a:p>
          <a:p>
            <a:pPr algn="ctr"/>
            <a:r>
              <a:rPr lang="en-US" altLang="zh-CN" sz="1600" dirty="0" smtClean="0">
                <a:ea typeface="宋体" pitchFamily="2" charset="-122"/>
                <a:cs typeface="Times New Roman" pitchFamily="18" charset="0"/>
                <a:hlinkClick r:id="rId3"/>
              </a:rPr>
              <a:t>wanggy@sustc.edu.cn</a:t>
            </a:r>
            <a:endParaRPr lang="en-US" altLang="zh-CN" sz="1600" dirty="0">
              <a:ea typeface="宋体" pitchFamily="2" charset="-122"/>
              <a:cs typeface="Times New Roman" pitchFamily="18" charset="0"/>
            </a:endParaRPr>
          </a:p>
          <a:p>
            <a:pPr algn="ctr"/>
            <a:r>
              <a:rPr lang="en-US" altLang="zh-CN" sz="1600" dirty="0">
                <a:ea typeface="宋体" pitchFamily="2" charset="-122"/>
                <a:cs typeface="Times New Roman" pitchFamily="18" charset="0"/>
              </a:rPr>
              <a:t> </a:t>
            </a:r>
            <a:endParaRPr lang="en-US" altLang="zh-CN" sz="1600" dirty="0" smtClean="0">
              <a:ea typeface="宋体" pitchFamily="2" charset="-122"/>
              <a:cs typeface="Times New Roman" pitchFamily="18" charset="0"/>
            </a:endParaRPr>
          </a:p>
        </p:txBody>
      </p:sp>
      <p:pic>
        <p:nvPicPr>
          <p:cNvPr id="9" name="Picture 2" descr="http://bio.sustc.edu.cn/images/shizi/fujiaoshou_08t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1460519"/>
            <a:ext cx="2828925" cy="1876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37923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2" name="Structure-of-Alcohol-Oxidase-from-Pichia-pastoris-by-Cryo-Electron-Microscopy-pone.0159476.s006.ogv.480p.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52600" y="1143000"/>
            <a:ext cx="5638800" cy="4572000"/>
          </a:xfrm>
          <a:prstGeom prst="rect">
            <a:avLst/>
          </a:prstGeom>
        </p:spPr>
      </p:pic>
    </p:spTree>
    <p:extLst>
      <p:ext uri="{BB962C8B-B14F-4D97-AF65-F5344CB8AC3E}">
        <p14:creationId xmlns:p14="http://schemas.microsoft.com/office/powerpoint/2010/main" val="13211545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123728" y="2276872"/>
            <a:ext cx="4357283" cy="584775"/>
          </a:xfrm>
          <a:prstGeom prst="rect">
            <a:avLst/>
          </a:prstGeom>
        </p:spPr>
        <p:txBody>
          <a:bodyPr wrap="none">
            <a:spAutoFit/>
          </a:bodyPr>
          <a:lstStyle/>
          <a:p>
            <a:r>
              <a:rPr lang="en-US" altLang="zh-CN" sz="3200" b="1" dirty="0"/>
              <a:t>Introduction to PDB files</a:t>
            </a:r>
            <a:endParaRPr lang="zh-CN" altLang="en-US" sz="3200" b="1" dirty="0"/>
          </a:p>
        </p:txBody>
      </p:sp>
    </p:spTree>
    <p:extLst>
      <p:ext uri="{BB962C8B-B14F-4D97-AF65-F5344CB8AC3E}">
        <p14:creationId xmlns:p14="http://schemas.microsoft.com/office/powerpoint/2010/main" val="8382994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58046" y="908720"/>
            <a:ext cx="7271715" cy="2031325"/>
          </a:xfrm>
          <a:prstGeom prst="rect">
            <a:avLst/>
          </a:prstGeom>
        </p:spPr>
        <p:txBody>
          <a:bodyPr wrap="square">
            <a:spAutoFit/>
          </a:bodyPr>
          <a:lstStyle/>
          <a:p>
            <a:pPr algn="just"/>
            <a:r>
              <a:rPr lang="en-US" altLang="zh-CN" dirty="0"/>
              <a:t>The PDB archive is a repository of atomic coordinates and other information describing proteins and other important biological macromolecules. Structural biologists use methods such as X-ray crystallography, NMR spectroscopy, and </a:t>
            </a:r>
            <a:r>
              <a:rPr lang="en-US" altLang="zh-CN" dirty="0" err="1"/>
              <a:t>cryo</a:t>
            </a:r>
            <a:r>
              <a:rPr lang="en-US" altLang="zh-CN" dirty="0"/>
              <a:t>-electron microscopy to determine the location of each atom relative to each other in the molecule. They then deposit this information, which is then annotated and publicly released into the archive by the wwPDB.</a:t>
            </a:r>
            <a:endParaRPr lang="zh-CN" altLang="en-US" dirty="0"/>
          </a:p>
        </p:txBody>
      </p:sp>
      <p:sp>
        <p:nvSpPr>
          <p:cNvPr id="7" name="矩形 6"/>
          <p:cNvSpPr/>
          <p:nvPr/>
        </p:nvSpPr>
        <p:spPr>
          <a:xfrm>
            <a:off x="755576" y="3356992"/>
            <a:ext cx="7344816" cy="1754326"/>
          </a:xfrm>
          <a:prstGeom prst="rect">
            <a:avLst/>
          </a:prstGeom>
        </p:spPr>
        <p:txBody>
          <a:bodyPr wrap="square">
            <a:spAutoFit/>
          </a:bodyPr>
          <a:lstStyle/>
          <a:p>
            <a:pPr algn="just"/>
            <a:r>
              <a:rPr lang="en-US" altLang="zh-CN" dirty="0"/>
              <a:t>you can go to the PDB archive to find structures for ribosomes, oncogenes, drug targets, and even whole viruses. However, it can be a challenge to find the information that you need, since the PDB archives so many different structures. You will often find multiple structures for a given molecule, or partial structures, or structures that have been modified or inactivated from their native form.</a:t>
            </a:r>
            <a:endParaRPr lang="zh-CN" altLang="en-US" dirty="0"/>
          </a:p>
        </p:txBody>
      </p:sp>
    </p:spTree>
    <p:extLst>
      <p:ext uri="{BB962C8B-B14F-4D97-AF65-F5344CB8AC3E}">
        <p14:creationId xmlns:p14="http://schemas.microsoft.com/office/powerpoint/2010/main" val="29041082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051720" y="1268760"/>
            <a:ext cx="4428492" cy="4154984"/>
          </a:xfrm>
          <a:prstGeom prst="rect">
            <a:avLst/>
          </a:prstGeom>
        </p:spPr>
        <p:txBody>
          <a:bodyPr wrap="square">
            <a:spAutoFit/>
          </a:bodyPr>
          <a:lstStyle/>
          <a:p>
            <a:r>
              <a:rPr lang="pt-BR" sz="1200" dirty="0"/>
              <a:t>ATOM      1  N   ASN     1       3.326   1.548  -0.000  1.00  0.00</a:t>
            </a:r>
          </a:p>
          <a:p>
            <a:r>
              <a:rPr lang="pt-BR" sz="1200" dirty="0"/>
              <a:t>ATOM      2  H1  ASN     1       4.046   0.840  -0.000  1.00  0.00</a:t>
            </a:r>
          </a:p>
          <a:p>
            <a:r>
              <a:rPr lang="pt-BR" sz="1200" dirty="0"/>
              <a:t>ATOM      3  H2  ASN     1       2.823   1.500  -0.875  1.00  0.00</a:t>
            </a:r>
          </a:p>
          <a:p>
            <a:r>
              <a:rPr lang="pt-BR" sz="1200" dirty="0"/>
              <a:t>ATOM      4  H3  ASN     1       2.823   1.500   0.875  1.00  0.00</a:t>
            </a:r>
          </a:p>
          <a:p>
            <a:r>
              <a:rPr lang="pt-BR" sz="1200" dirty="0"/>
              <a:t>ATOM      5  CA  ASN     1       3.970   2.846  -0.000  1.00  0.00</a:t>
            </a:r>
          </a:p>
          <a:p>
            <a:r>
              <a:rPr lang="sv-SE" sz="1200" dirty="0"/>
              <a:t>ATOM      6  HA  ASN     1       3.672   3.400  -0.890  1.00  0.00</a:t>
            </a:r>
          </a:p>
          <a:p>
            <a:r>
              <a:rPr lang="en-US" sz="1200" dirty="0"/>
              <a:t>ATOM      7  CB  ASN     1       3.577   3.654   1.232  1.00  0.00</a:t>
            </a:r>
          </a:p>
          <a:p>
            <a:r>
              <a:rPr lang="en-US" sz="1200" dirty="0"/>
              <a:t>ATOM      8 2HB  ASN     1       2.497   3.801   1.241  1.00  0.00</a:t>
            </a:r>
          </a:p>
          <a:p>
            <a:r>
              <a:rPr lang="en-US" sz="1200" dirty="0"/>
              <a:t>ATOM      9 3HB  ASN     1       3.877   3.116   2.131  1.00  0.00</a:t>
            </a:r>
          </a:p>
          <a:p>
            <a:r>
              <a:rPr lang="en-US" sz="1200" dirty="0"/>
              <a:t>ATOM     10  CG  ASN     1       4.254   5.017   1.232  1.00  0.00</a:t>
            </a:r>
          </a:p>
          <a:p>
            <a:r>
              <a:rPr lang="pl-PL" sz="1200" dirty="0"/>
              <a:t>ATOM     11  OD1 ASN     1       5.005   5.340   0.315  1.00  0.00</a:t>
            </a:r>
          </a:p>
          <a:p>
            <a:r>
              <a:rPr lang="en-US" sz="1200" dirty="0"/>
              <a:t>ATOM     12  ND2 ASN     1       3.985   5.818   2.266  1.00  0.00</a:t>
            </a:r>
          </a:p>
          <a:p>
            <a:r>
              <a:rPr lang="en-US" sz="1200" dirty="0"/>
              <a:t>ATOM     13 1HD2 ASN     1       4.408   6.734   2.315  1.00  0.00</a:t>
            </a:r>
          </a:p>
          <a:p>
            <a:r>
              <a:rPr lang="en-US" sz="1200" dirty="0"/>
              <a:t>ATOM     14 2HD2 ASN     1       3.360   5.504   2.994  1.00  0.00</a:t>
            </a:r>
          </a:p>
          <a:p>
            <a:r>
              <a:rPr lang="pt-BR" sz="1200" dirty="0"/>
              <a:t>ATOM     15  C   ASN     1       5.486   2.705  -0.000  1.00  0.00</a:t>
            </a:r>
          </a:p>
          <a:p>
            <a:r>
              <a:rPr lang="pt-BR" sz="1200" dirty="0"/>
              <a:t>ATOM     16  O   ASN     1       6.009   1.593  -0.000  1.00  0.00</a:t>
            </a:r>
          </a:p>
          <a:p>
            <a:r>
              <a:rPr lang="pt-BR" sz="1200" dirty="0"/>
              <a:t>ATOM     17  N   LEU     2       6.191   3.839  -0.000  1.00  0.00</a:t>
            </a:r>
          </a:p>
          <a:p>
            <a:r>
              <a:rPr lang="pt-BR" sz="1200" dirty="0"/>
              <a:t>ATOM     18  H   LEU     2       5.715   4.730  -0.000  1.00  0.00</a:t>
            </a:r>
          </a:p>
          <a:p>
            <a:r>
              <a:rPr lang="pt-BR" sz="1200" dirty="0"/>
              <a:t>ATOM     19  CA  LEU     2       7.640   3.839  -0.000  1.00  0.00</a:t>
            </a:r>
          </a:p>
          <a:p>
            <a:r>
              <a:rPr lang="sv-SE" sz="1200" dirty="0"/>
              <a:t>ATOM     20  HA  LEU     2       8.004   3.325   0.890  1.00  0.00</a:t>
            </a:r>
          </a:p>
          <a:p>
            <a:r>
              <a:rPr lang="de-DE" sz="1200" dirty="0"/>
              <a:t>ATOM     21  CB  LEU     2       8.189   3.127  -1.232  1.00  0.00</a:t>
            </a:r>
          </a:p>
          <a:p>
            <a:r>
              <a:rPr lang="en-US" sz="1200" dirty="0"/>
              <a:t>ATOM     22 2HB  LEU     2       7.841   2.094  -1.241  1.00  0.00</a:t>
            </a:r>
          </a:p>
        </p:txBody>
      </p:sp>
      <p:sp>
        <p:nvSpPr>
          <p:cNvPr id="3" name="TextBox 2"/>
          <p:cNvSpPr txBox="1"/>
          <p:nvPr/>
        </p:nvSpPr>
        <p:spPr>
          <a:xfrm>
            <a:off x="179512" y="147990"/>
            <a:ext cx="2335832" cy="400110"/>
          </a:xfrm>
          <a:prstGeom prst="rect">
            <a:avLst/>
          </a:prstGeom>
          <a:noFill/>
        </p:spPr>
        <p:txBody>
          <a:bodyPr wrap="none" rtlCol="0">
            <a:spAutoFit/>
          </a:bodyPr>
          <a:lstStyle/>
          <a:p>
            <a:r>
              <a:rPr lang="en-US" altLang="zh-CN" sz="2000" b="1" dirty="0" smtClean="0"/>
              <a:t>An example PDB file</a:t>
            </a:r>
            <a:endParaRPr lang="zh-CN" altLang="en-US" sz="2000" b="1" dirty="0"/>
          </a:p>
        </p:txBody>
      </p:sp>
      <p:sp>
        <p:nvSpPr>
          <p:cNvPr id="5" name="矩形 4"/>
          <p:cNvSpPr/>
          <p:nvPr/>
        </p:nvSpPr>
        <p:spPr>
          <a:xfrm>
            <a:off x="2051720" y="1268760"/>
            <a:ext cx="576064" cy="415498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箭头连接符 6"/>
          <p:cNvCxnSpPr/>
          <p:nvPr/>
        </p:nvCxnSpPr>
        <p:spPr>
          <a:xfrm flipH="1" flipV="1">
            <a:off x="1691680" y="1124744"/>
            <a:ext cx="360040" cy="14401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6202" y="692696"/>
            <a:ext cx="1895199" cy="646331"/>
          </a:xfrm>
          <a:prstGeom prst="rect">
            <a:avLst/>
          </a:prstGeom>
          <a:noFill/>
        </p:spPr>
        <p:txBody>
          <a:bodyPr wrap="none" rtlCol="0">
            <a:spAutoFit/>
          </a:bodyPr>
          <a:lstStyle/>
          <a:p>
            <a:r>
              <a:rPr lang="en-US" altLang="zh-CN" dirty="0" smtClean="0"/>
              <a:t>Atoms in proteins,</a:t>
            </a:r>
          </a:p>
          <a:p>
            <a:r>
              <a:rPr lang="en-US" altLang="zh-CN" dirty="0" smtClean="0"/>
              <a:t>DNA, RNA</a:t>
            </a:r>
          </a:p>
        </p:txBody>
      </p:sp>
      <p:sp>
        <p:nvSpPr>
          <p:cNvPr id="9" name="TextBox 8"/>
          <p:cNvSpPr txBox="1"/>
          <p:nvPr/>
        </p:nvSpPr>
        <p:spPr>
          <a:xfrm>
            <a:off x="2051720" y="5657671"/>
            <a:ext cx="703975" cy="1200329"/>
          </a:xfrm>
          <a:prstGeom prst="rect">
            <a:avLst/>
          </a:prstGeom>
          <a:noFill/>
        </p:spPr>
        <p:txBody>
          <a:bodyPr wrap="none" rtlCol="0">
            <a:spAutoFit/>
          </a:bodyPr>
          <a:lstStyle/>
          <a:p>
            <a:r>
              <a:rPr lang="en-US" altLang="zh-CN" sz="1200" dirty="0"/>
              <a:t>HETATM</a:t>
            </a:r>
          </a:p>
          <a:p>
            <a:r>
              <a:rPr lang="en-US" altLang="zh-CN" sz="1200" dirty="0"/>
              <a:t>HETATM</a:t>
            </a:r>
          </a:p>
          <a:p>
            <a:r>
              <a:rPr lang="en-US" altLang="zh-CN" sz="1200" dirty="0"/>
              <a:t>HETATM</a:t>
            </a:r>
          </a:p>
          <a:p>
            <a:r>
              <a:rPr lang="en-US" altLang="zh-CN" sz="1200" dirty="0"/>
              <a:t>HETATM</a:t>
            </a:r>
          </a:p>
          <a:p>
            <a:r>
              <a:rPr lang="en-US" altLang="zh-CN" sz="1200" dirty="0"/>
              <a:t>HETATM</a:t>
            </a:r>
          </a:p>
          <a:p>
            <a:endParaRPr lang="zh-CN" altLang="en-US" sz="1200" dirty="0"/>
          </a:p>
        </p:txBody>
      </p:sp>
      <p:sp>
        <p:nvSpPr>
          <p:cNvPr id="10" name="矩形 9"/>
          <p:cNvSpPr/>
          <p:nvPr/>
        </p:nvSpPr>
        <p:spPr>
          <a:xfrm>
            <a:off x="2051720" y="5657671"/>
            <a:ext cx="703975" cy="108369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p:cNvSpPr txBox="1"/>
          <p:nvPr/>
        </p:nvSpPr>
        <p:spPr>
          <a:xfrm>
            <a:off x="3429642" y="5713412"/>
            <a:ext cx="4732514" cy="646331"/>
          </a:xfrm>
          <a:prstGeom prst="rect">
            <a:avLst/>
          </a:prstGeom>
          <a:noFill/>
        </p:spPr>
        <p:txBody>
          <a:bodyPr wrap="none" rtlCol="0">
            <a:spAutoFit/>
          </a:bodyPr>
          <a:lstStyle/>
          <a:p>
            <a:r>
              <a:rPr lang="en-US" altLang="zh-CN" dirty="0" smtClean="0"/>
              <a:t>Atoms in non-standard molecules, including:</a:t>
            </a:r>
          </a:p>
          <a:p>
            <a:r>
              <a:rPr lang="en-US" altLang="zh-CN" dirty="0"/>
              <a:t>inhibitors, cofactors, ions, and </a:t>
            </a:r>
            <a:r>
              <a:rPr lang="en-US" altLang="zh-CN" dirty="0" smtClean="0"/>
              <a:t>solvent (e.g. H2O)</a:t>
            </a:r>
          </a:p>
        </p:txBody>
      </p:sp>
      <p:cxnSp>
        <p:nvCxnSpPr>
          <p:cNvPr id="12" name="直接箭头连接符 11"/>
          <p:cNvCxnSpPr/>
          <p:nvPr/>
        </p:nvCxnSpPr>
        <p:spPr>
          <a:xfrm>
            <a:off x="2772346" y="5930842"/>
            <a:ext cx="50945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flipV="1">
            <a:off x="2755695" y="566792"/>
            <a:ext cx="0" cy="70197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515344" y="348045"/>
            <a:ext cx="1321196" cy="276999"/>
          </a:xfrm>
          <a:prstGeom prst="rect">
            <a:avLst/>
          </a:prstGeom>
          <a:noFill/>
        </p:spPr>
        <p:txBody>
          <a:bodyPr wrap="none" rtlCol="0">
            <a:spAutoFit/>
          </a:bodyPr>
          <a:lstStyle/>
          <a:p>
            <a:r>
              <a:rPr lang="en-US" altLang="zh-CN" sz="1200" dirty="0" smtClean="0"/>
              <a:t>Number in the file</a:t>
            </a:r>
            <a:endParaRPr lang="zh-CN" altLang="en-US" sz="1200" dirty="0"/>
          </a:p>
        </p:txBody>
      </p:sp>
      <p:cxnSp>
        <p:nvCxnSpPr>
          <p:cNvPr id="19" name="直接箭头连接符 18"/>
          <p:cNvCxnSpPr/>
          <p:nvPr/>
        </p:nvCxnSpPr>
        <p:spPr>
          <a:xfrm flipV="1">
            <a:off x="2915816" y="881662"/>
            <a:ext cx="0" cy="45736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2755695" y="620052"/>
            <a:ext cx="526106" cy="261610"/>
          </a:xfrm>
          <a:prstGeom prst="rect">
            <a:avLst/>
          </a:prstGeom>
          <a:noFill/>
        </p:spPr>
        <p:txBody>
          <a:bodyPr wrap="none" rtlCol="0">
            <a:spAutoFit/>
          </a:bodyPr>
          <a:lstStyle/>
          <a:p>
            <a:r>
              <a:rPr lang="en-US" altLang="zh-CN" sz="1100" dirty="0" smtClean="0"/>
              <a:t>Name</a:t>
            </a:r>
            <a:endParaRPr lang="zh-CN" altLang="en-US" sz="1100" dirty="0"/>
          </a:p>
        </p:txBody>
      </p:sp>
      <p:cxnSp>
        <p:nvCxnSpPr>
          <p:cNvPr id="27" name="直接箭头连接符 26"/>
          <p:cNvCxnSpPr/>
          <p:nvPr/>
        </p:nvCxnSpPr>
        <p:spPr>
          <a:xfrm flipV="1">
            <a:off x="3191916" y="1110345"/>
            <a:ext cx="0" cy="264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2933353" y="873064"/>
            <a:ext cx="992579" cy="261610"/>
          </a:xfrm>
          <a:prstGeom prst="rect">
            <a:avLst/>
          </a:prstGeom>
          <a:noFill/>
        </p:spPr>
        <p:txBody>
          <a:bodyPr wrap="none" rtlCol="0">
            <a:spAutoFit/>
          </a:bodyPr>
          <a:lstStyle/>
          <a:p>
            <a:r>
              <a:rPr lang="en-US" altLang="zh-CN" sz="1100" dirty="0" smtClean="0"/>
              <a:t>Residue name</a:t>
            </a:r>
            <a:endParaRPr lang="zh-CN" altLang="en-US" sz="1100" dirty="0"/>
          </a:p>
        </p:txBody>
      </p:sp>
      <p:cxnSp>
        <p:nvCxnSpPr>
          <p:cNvPr id="31" name="直接箭头连接符 30"/>
          <p:cNvCxnSpPr/>
          <p:nvPr/>
        </p:nvCxnSpPr>
        <p:spPr>
          <a:xfrm flipV="1">
            <a:off x="3635896" y="750857"/>
            <a:ext cx="792088" cy="58817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4281196" y="548100"/>
            <a:ext cx="1122423" cy="261610"/>
          </a:xfrm>
          <a:prstGeom prst="rect">
            <a:avLst/>
          </a:prstGeom>
          <a:noFill/>
        </p:spPr>
        <p:txBody>
          <a:bodyPr wrap="none" rtlCol="0">
            <a:spAutoFit/>
          </a:bodyPr>
          <a:lstStyle/>
          <a:p>
            <a:r>
              <a:rPr lang="en-US" altLang="zh-CN" sz="1100" dirty="0" smtClean="0"/>
              <a:t>Residue number</a:t>
            </a:r>
            <a:endParaRPr lang="zh-CN" altLang="en-US" sz="1100" dirty="0"/>
          </a:p>
        </p:txBody>
      </p:sp>
      <p:cxnSp>
        <p:nvCxnSpPr>
          <p:cNvPr id="35" name="直接连接符 34"/>
          <p:cNvCxnSpPr/>
          <p:nvPr/>
        </p:nvCxnSpPr>
        <p:spPr>
          <a:xfrm>
            <a:off x="3925932" y="1484784"/>
            <a:ext cx="107811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箭头连接符 36"/>
          <p:cNvCxnSpPr/>
          <p:nvPr/>
        </p:nvCxnSpPr>
        <p:spPr>
          <a:xfrm flipV="1">
            <a:off x="5292080" y="1003869"/>
            <a:ext cx="360040" cy="33515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5652120" y="780096"/>
            <a:ext cx="788999" cy="261610"/>
          </a:xfrm>
          <a:prstGeom prst="rect">
            <a:avLst/>
          </a:prstGeom>
          <a:noFill/>
        </p:spPr>
        <p:txBody>
          <a:bodyPr wrap="none" rtlCol="0">
            <a:spAutoFit/>
          </a:bodyPr>
          <a:lstStyle/>
          <a:p>
            <a:r>
              <a:rPr lang="en-US" altLang="zh-CN" sz="1100" dirty="0" smtClean="0"/>
              <a:t>occupancy</a:t>
            </a:r>
            <a:endParaRPr lang="zh-CN" altLang="en-US" sz="1100" dirty="0"/>
          </a:p>
        </p:txBody>
      </p:sp>
      <p:cxnSp>
        <p:nvCxnSpPr>
          <p:cNvPr id="39" name="直接箭头连接符 38"/>
          <p:cNvCxnSpPr/>
          <p:nvPr/>
        </p:nvCxnSpPr>
        <p:spPr>
          <a:xfrm>
            <a:off x="5782771" y="1375145"/>
            <a:ext cx="52769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6307762" y="1206150"/>
            <a:ext cx="938077" cy="430887"/>
          </a:xfrm>
          <a:prstGeom prst="rect">
            <a:avLst/>
          </a:prstGeom>
          <a:noFill/>
        </p:spPr>
        <p:txBody>
          <a:bodyPr wrap="none" rtlCol="0">
            <a:spAutoFit/>
          </a:bodyPr>
          <a:lstStyle/>
          <a:p>
            <a:r>
              <a:rPr lang="en-US" altLang="zh-CN" sz="1100" dirty="0" smtClean="0"/>
              <a:t>Temperature</a:t>
            </a:r>
          </a:p>
          <a:p>
            <a:r>
              <a:rPr lang="en-US" altLang="zh-CN" sz="1100" dirty="0" smtClean="0"/>
              <a:t>factor</a:t>
            </a:r>
            <a:endParaRPr lang="zh-CN" altLang="en-US" sz="1100" dirty="0"/>
          </a:p>
        </p:txBody>
      </p:sp>
    </p:spTree>
    <p:extLst>
      <p:ext uri="{BB962C8B-B14F-4D97-AF65-F5344CB8AC3E}">
        <p14:creationId xmlns:p14="http://schemas.microsoft.com/office/powerpoint/2010/main" val="40290676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2" name="矩形 1"/>
          <p:cNvSpPr/>
          <p:nvPr/>
        </p:nvSpPr>
        <p:spPr>
          <a:xfrm>
            <a:off x="107504" y="87233"/>
            <a:ext cx="3280257" cy="400110"/>
          </a:xfrm>
          <a:prstGeom prst="rect">
            <a:avLst/>
          </a:prstGeom>
        </p:spPr>
        <p:txBody>
          <a:bodyPr wrap="none">
            <a:spAutoFit/>
          </a:bodyPr>
          <a:lstStyle/>
          <a:p>
            <a:r>
              <a:rPr lang="en-US" altLang="zh-CN" sz="2000" b="1" dirty="0" smtClean="0">
                <a:solidFill>
                  <a:srgbClr val="FFC000"/>
                </a:solidFill>
              </a:rPr>
              <a:t>Temperature </a:t>
            </a:r>
            <a:r>
              <a:rPr lang="en-US" altLang="zh-CN" sz="2000" b="1" dirty="0">
                <a:solidFill>
                  <a:srgbClr val="FFC000"/>
                </a:solidFill>
              </a:rPr>
              <a:t>factor </a:t>
            </a:r>
            <a:r>
              <a:rPr lang="en-US" altLang="zh-CN" sz="2000" b="1" dirty="0" smtClean="0">
                <a:solidFill>
                  <a:srgbClr val="FFC000"/>
                </a:solidFill>
              </a:rPr>
              <a:t>(B factor)</a:t>
            </a:r>
            <a:endParaRPr lang="zh-CN" altLang="en-US" sz="2000" b="1" dirty="0">
              <a:solidFill>
                <a:srgbClr val="FFC000"/>
              </a:solidFill>
            </a:endParaRPr>
          </a:p>
        </p:txBody>
      </p:sp>
      <p:sp>
        <p:nvSpPr>
          <p:cNvPr id="3" name="TextBox 2"/>
          <p:cNvSpPr txBox="1"/>
          <p:nvPr/>
        </p:nvSpPr>
        <p:spPr>
          <a:xfrm>
            <a:off x="613545" y="660083"/>
            <a:ext cx="4487960" cy="369332"/>
          </a:xfrm>
          <a:prstGeom prst="rect">
            <a:avLst/>
          </a:prstGeom>
          <a:noFill/>
        </p:spPr>
        <p:txBody>
          <a:bodyPr wrap="none" rtlCol="0">
            <a:spAutoFit/>
          </a:bodyPr>
          <a:lstStyle/>
          <a:p>
            <a:r>
              <a:rPr lang="en-US" altLang="zh-CN" dirty="0" smtClean="0">
                <a:solidFill>
                  <a:schemeClr val="bg1"/>
                </a:solidFill>
              </a:rPr>
              <a:t>It measures uncertainty in the atom’s position</a:t>
            </a:r>
            <a:endParaRPr lang="zh-CN" altLang="en-US" dirty="0">
              <a:solidFill>
                <a:schemeClr val="bg1"/>
              </a:solidFill>
            </a:endParaRPr>
          </a:p>
        </p:txBody>
      </p:sp>
      <p:sp>
        <p:nvSpPr>
          <p:cNvPr id="4" name="TextBox 3"/>
          <p:cNvSpPr txBox="1"/>
          <p:nvPr/>
        </p:nvSpPr>
        <p:spPr>
          <a:xfrm>
            <a:off x="616174" y="1251645"/>
            <a:ext cx="8079712" cy="646331"/>
          </a:xfrm>
          <a:prstGeom prst="rect">
            <a:avLst/>
          </a:prstGeom>
          <a:noFill/>
        </p:spPr>
        <p:txBody>
          <a:bodyPr wrap="none" rtlCol="0">
            <a:spAutoFit/>
          </a:bodyPr>
          <a:lstStyle/>
          <a:p>
            <a:r>
              <a:rPr lang="en-US" altLang="zh-CN" dirty="0" smtClean="0">
                <a:solidFill>
                  <a:schemeClr val="bg1"/>
                </a:solidFill>
              </a:rPr>
              <a:t>If the value is high, the atom is probably moving a lot, and the </a:t>
            </a:r>
            <a:r>
              <a:rPr lang="en-US" altLang="zh-CN" dirty="0">
                <a:solidFill>
                  <a:schemeClr val="bg1"/>
                </a:solidFill>
              </a:rPr>
              <a:t>coordinates specified </a:t>
            </a:r>
            <a:endParaRPr lang="en-US" altLang="zh-CN" dirty="0" smtClean="0">
              <a:solidFill>
                <a:schemeClr val="bg1"/>
              </a:solidFill>
            </a:endParaRPr>
          </a:p>
          <a:p>
            <a:r>
              <a:rPr lang="en-US" altLang="zh-CN" dirty="0" smtClean="0">
                <a:solidFill>
                  <a:schemeClr val="bg1"/>
                </a:solidFill>
              </a:rPr>
              <a:t>in </a:t>
            </a:r>
            <a:r>
              <a:rPr lang="en-US" altLang="zh-CN" dirty="0">
                <a:solidFill>
                  <a:schemeClr val="bg1"/>
                </a:solidFill>
              </a:rPr>
              <a:t>the PDB file are only one possible snapshot of its location.</a:t>
            </a:r>
            <a:endParaRPr lang="zh-CN" altLang="en-US" dirty="0">
              <a:solidFill>
                <a:schemeClr val="bg1"/>
              </a:solidFill>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7784" y="2132856"/>
            <a:ext cx="3315494" cy="30796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矩形 4"/>
          <p:cNvSpPr/>
          <p:nvPr/>
        </p:nvSpPr>
        <p:spPr>
          <a:xfrm>
            <a:off x="423714" y="5445224"/>
            <a:ext cx="8496944" cy="738664"/>
          </a:xfrm>
          <a:prstGeom prst="rect">
            <a:avLst/>
          </a:prstGeom>
        </p:spPr>
        <p:txBody>
          <a:bodyPr wrap="square">
            <a:spAutoFit/>
          </a:bodyPr>
          <a:lstStyle/>
          <a:p>
            <a:pPr algn="just"/>
            <a:r>
              <a:rPr lang="en-US" altLang="zh-CN" sz="1400" dirty="0" smtClean="0">
                <a:solidFill>
                  <a:srgbClr val="FF0000"/>
                </a:solidFill>
              </a:rPr>
              <a:t>It shows </a:t>
            </a:r>
            <a:r>
              <a:rPr lang="en-US" altLang="zh-CN" sz="1400" dirty="0">
                <a:solidFill>
                  <a:srgbClr val="FF0000"/>
                </a:solidFill>
              </a:rPr>
              <a:t>the whole molecule, with the atoms colored by the temperature factors. High values, indicating lots of motion, are in red and yellow, and low values are in blue. Notice that the interior of the protein has low B-values and the amino acids on the surface have higher values.</a:t>
            </a:r>
            <a:endParaRPr lang="zh-CN" altLang="en-US" sz="1400" dirty="0">
              <a:solidFill>
                <a:srgbClr val="FF0000"/>
              </a:solidFill>
            </a:endParaRPr>
          </a:p>
        </p:txBody>
      </p:sp>
    </p:spTree>
    <p:extLst>
      <p:ext uri="{BB962C8B-B14F-4D97-AF65-F5344CB8AC3E}">
        <p14:creationId xmlns:p14="http://schemas.microsoft.com/office/powerpoint/2010/main" val="33659184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2" name="矩形 1"/>
          <p:cNvSpPr/>
          <p:nvPr/>
        </p:nvSpPr>
        <p:spPr>
          <a:xfrm>
            <a:off x="81211" y="25719"/>
            <a:ext cx="1342034" cy="400110"/>
          </a:xfrm>
          <a:prstGeom prst="rect">
            <a:avLst/>
          </a:prstGeom>
        </p:spPr>
        <p:txBody>
          <a:bodyPr wrap="none">
            <a:spAutoFit/>
          </a:bodyPr>
          <a:lstStyle/>
          <a:p>
            <a:r>
              <a:rPr lang="en-US" altLang="zh-CN" sz="2000" b="1" dirty="0">
                <a:solidFill>
                  <a:srgbClr val="FFC000"/>
                </a:solidFill>
              </a:rPr>
              <a:t>Occupancy</a:t>
            </a:r>
          </a:p>
        </p:txBody>
      </p:sp>
      <p:sp>
        <p:nvSpPr>
          <p:cNvPr id="3" name="TextBox 2"/>
          <p:cNvSpPr txBox="1"/>
          <p:nvPr/>
        </p:nvSpPr>
        <p:spPr>
          <a:xfrm>
            <a:off x="597199" y="452898"/>
            <a:ext cx="7533088" cy="369332"/>
          </a:xfrm>
          <a:prstGeom prst="rect">
            <a:avLst/>
          </a:prstGeom>
          <a:noFill/>
        </p:spPr>
        <p:txBody>
          <a:bodyPr wrap="none" rtlCol="0">
            <a:spAutoFit/>
          </a:bodyPr>
          <a:lstStyle/>
          <a:p>
            <a:r>
              <a:rPr lang="en-US" altLang="zh-CN" dirty="0" smtClean="0">
                <a:solidFill>
                  <a:schemeClr val="bg1"/>
                </a:solidFill>
              </a:rPr>
              <a:t>A crystal does not contain a single molecule, it contains  many repetitions of it. </a:t>
            </a:r>
            <a:endParaRPr lang="zh-CN" altLang="en-US" dirty="0">
              <a:solidFill>
                <a:schemeClr val="bg1"/>
              </a:solidFill>
            </a:endParaRPr>
          </a:p>
        </p:txBody>
      </p:sp>
      <p:sp>
        <p:nvSpPr>
          <p:cNvPr id="7" name="TextBox 6"/>
          <p:cNvSpPr txBox="1"/>
          <p:nvPr/>
        </p:nvSpPr>
        <p:spPr>
          <a:xfrm>
            <a:off x="596852" y="935635"/>
            <a:ext cx="5655074" cy="369332"/>
          </a:xfrm>
          <a:prstGeom prst="rect">
            <a:avLst/>
          </a:prstGeom>
          <a:noFill/>
        </p:spPr>
        <p:txBody>
          <a:bodyPr wrap="none" rtlCol="0">
            <a:spAutoFit/>
          </a:bodyPr>
          <a:lstStyle/>
          <a:p>
            <a:r>
              <a:rPr lang="en-US" altLang="zh-CN" dirty="0" smtClean="0">
                <a:solidFill>
                  <a:schemeClr val="bg1"/>
                </a:solidFill>
              </a:rPr>
              <a:t>Differences may exist between these repetitive molecules:</a:t>
            </a:r>
            <a:endParaRPr lang="zh-CN" altLang="en-US" dirty="0">
              <a:solidFill>
                <a:schemeClr val="bg1"/>
              </a:solidFill>
            </a:endParaRPr>
          </a:p>
        </p:txBody>
      </p:sp>
      <p:sp>
        <p:nvSpPr>
          <p:cNvPr id="8" name="TextBox 7"/>
          <p:cNvSpPr txBox="1"/>
          <p:nvPr/>
        </p:nvSpPr>
        <p:spPr>
          <a:xfrm>
            <a:off x="1722909" y="1424582"/>
            <a:ext cx="5825762" cy="1200329"/>
          </a:xfrm>
          <a:prstGeom prst="rect">
            <a:avLst/>
          </a:prstGeom>
          <a:noFill/>
        </p:spPr>
        <p:txBody>
          <a:bodyPr wrap="none" rtlCol="0">
            <a:spAutoFit/>
          </a:bodyPr>
          <a:lstStyle/>
          <a:p>
            <a:pPr marL="285750" indent="-285750">
              <a:buFont typeface="Arial" panose="020B0604020202020204" pitchFamily="34" charset="0"/>
              <a:buChar char="•"/>
            </a:pPr>
            <a:r>
              <a:rPr lang="en-US" altLang="zh-CN" dirty="0" smtClean="0">
                <a:solidFill>
                  <a:schemeClr val="bg1"/>
                </a:solidFill>
              </a:rPr>
              <a:t>A side chain may change orientations</a:t>
            </a:r>
          </a:p>
          <a:p>
            <a:pPr marL="285750" indent="-285750">
              <a:buFont typeface="Arial" panose="020B0604020202020204" pitchFamily="34" charset="0"/>
              <a:buChar char="•"/>
            </a:pPr>
            <a:r>
              <a:rPr lang="en-US" altLang="zh-CN" dirty="0" smtClean="0">
                <a:solidFill>
                  <a:schemeClr val="bg1"/>
                </a:solidFill>
              </a:rPr>
              <a:t>A substrate may bind in different orientations</a:t>
            </a:r>
          </a:p>
          <a:p>
            <a:pPr marL="285750" indent="-285750">
              <a:buFont typeface="Arial" panose="020B0604020202020204" pitchFamily="34" charset="0"/>
              <a:buChar char="•"/>
            </a:pPr>
            <a:r>
              <a:rPr lang="en-US" altLang="zh-CN" dirty="0" smtClean="0">
                <a:solidFill>
                  <a:schemeClr val="bg1"/>
                </a:solidFill>
              </a:rPr>
              <a:t>A metal ion may be bound to only a few of the molecules</a:t>
            </a:r>
          </a:p>
          <a:p>
            <a:pPr marL="285750" indent="-285750">
              <a:buFont typeface="Arial" panose="020B0604020202020204" pitchFamily="34" charset="0"/>
              <a:buChar char="•"/>
            </a:pPr>
            <a:r>
              <a:rPr lang="en-US" altLang="zh-CN" dirty="0" smtClean="0">
                <a:solidFill>
                  <a:schemeClr val="bg1"/>
                </a:solidFill>
              </a:rPr>
              <a:t>…</a:t>
            </a:r>
            <a:endParaRPr lang="zh-CN" altLang="en-US" dirty="0">
              <a:solidFill>
                <a:schemeClr val="bg1"/>
              </a:solidFill>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9712" y="2924944"/>
            <a:ext cx="5003492" cy="24713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2411760" y="3645024"/>
            <a:ext cx="583814" cy="369332"/>
          </a:xfrm>
          <a:prstGeom prst="rect">
            <a:avLst/>
          </a:prstGeom>
          <a:noFill/>
        </p:spPr>
        <p:txBody>
          <a:bodyPr wrap="none" rtlCol="0">
            <a:spAutoFit/>
          </a:bodyPr>
          <a:lstStyle/>
          <a:p>
            <a:r>
              <a:rPr lang="en-US" altLang="zh-CN" dirty="0" smtClean="0">
                <a:solidFill>
                  <a:srgbClr val="FFFF00"/>
                </a:solidFill>
              </a:rPr>
              <a:t>57%</a:t>
            </a:r>
            <a:endParaRPr lang="zh-CN" altLang="en-US" dirty="0">
              <a:solidFill>
                <a:srgbClr val="FFFF00"/>
              </a:solidFill>
            </a:endParaRPr>
          </a:p>
        </p:txBody>
      </p:sp>
      <p:sp>
        <p:nvSpPr>
          <p:cNvPr id="11" name="TextBox 10"/>
          <p:cNvSpPr txBox="1"/>
          <p:nvPr/>
        </p:nvSpPr>
        <p:spPr>
          <a:xfrm>
            <a:off x="3563888" y="3645664"/>
            <a:ext cx="583814" cy="369332"/>
          </a:xfrm>
          <a:prstGeom prst="rect">
            <a:avLst/>
          </a:prstGeom>
          <a:noFill/>
        </p:spPr>
        <p:txBody>
          <a:bodyPr wrap="none" rtlCol="0">
            <a:spAutoFit/>
          </a:bodyPr>
          <a:lstStyle/>
          <a:p>
            <a:r>
              <a:rPr lang="en-US" altLang="zh-CN" dirty="0" smtClean="0">
                <a:solidFill>
                  <a:srgbClr val="FFFF00"/>
                </a:solidFill>
              </a:rPr>
              <a:t>43%</a:t>
            </a:r>
            <a:endParaRPr lang="zh-CN" altLang="en-US" dirty="0">
              <a:solidFill>
                <a:srgbClr val="FFFF00"/>
              </a:solidFill>
            </a:endParaRPr>
          </a:p>
        </p:txBody>
      </p:sp>
      <p:sp>
        <p:nvSpPr>
          <p:cNvPr id="12" name="TextBox 11"/>
          <p:cNvSpPr txBox="1"/>
          <p:nvPr/>
        </p:nvSpPr>
        <p:spPr>
          <a:xfrm>
            <a:off x="1466069" y="5695948"/>
            <a:ext cx="2853282" cy="461665"/>
          </a:xfrm>
          <a:prstGeom prst="rect">
            <a:avLst/>
          </a:prstGeom>
          <a:noFill/>
        </p:spPr>
        <p:txBody>
          <a:bodyPr wrap="none" rtlCol="0">
            <a:spAutoFit/>
          </a:bodyPr>
          <a:lstStyle/>
          <a:p>
            <a:r>
              <a:rPr lang="en-US" altLang="zh-CN" sz="1200" dirty="0" smtClean="0">
                <a:solidFill>
                  <a:srgbClr val="FF0000"/>
                </a:solidFill>
              </a:rPr>
              <a:t>ATOM    1  N   GLN   8    x    y   z   0.57  0.00</a:t>
            </a:r>
          </a:p>
          <a:p>
            <a:r>
              <a:rPr lang="en-US" altLang="zh-CN" sz="1200" dirty="0">
                <a:solidFill>
                  <a:srgbClr val="FF0000"/>
                </a:solidFill>
              </a:rPr>
              <a:t>ATOM    </a:t>
            </a:r>
            <a:r>
              <a:rPr lang="en-US" altLang="zh-CN" sz="1200" dirty="0" smtClean="0">
                <a:solidFill>
                  <a:srgbClr val="FF0000"/>
                </a:solidFill>
              </a:rPr>
              <a:t>2  </a:t>
            </a:r>
            <a:r>
              <a:rPr lang="en-US" altLang="zh-CN" sz="1200" dirty="0">
                <a:solidFill>
                  <a:srgbClr val="FF0000"/>
                </a:solidFill>
              </a:rPr>
              <a:t>N   GLN   8    x    y   z   </a:t>
            </a:r>
            <a:r>
              <a:rPr lang="en-US" altLang="zh-CN" sz="1200" dirty="0" smtClean="0">
                <a:solidFill>
                  <a:srgbClr val="FF0000"/>
                </a:solidFill>
              </a:rPr>
              <a:t>0.43  0.00 </a:t>
            </a:r>
            <a:endParaRPr lang="zh-CN" altLang="en-US" sz="1200" dirty="0">
              <a:solidFill>
                <a:srgbClr val="FF0000"/>
              </a:solidFill>
            </a:endParaRPr>
          </a:p>
        </p:txBody>
      </p:sp>
      <p:sp>
        <p:nvSpPr>
          <p:cNvPr id="9" name="矩形 8"/>
          <p:cNvSpPr/>
          <p:nvPr/>
        </p:nvSpPr>
        <p:spPr>
          <a:xfrm>
            <a:off x="1880826" y="2740278"/>
            <a:ext cx="1302023" cy="369332"/>
          </a:xfrm>
          <a:prstGeom prst="rect">
            <a:avLst/>
          </a:prstGeom>
        </p:spPr>
        <p:txBody>
          <a:bodyPr wrap="none">
            <a:spAutoFit/>
          </a:bodyPr>
          <a:lstStyle/>
          <a:p>
            <a:r>
              <a:rPr lang="en-US" altLang="zh-CN" i="1" dirty="0">
                <a:solidFill>
                  <a:srgbClr val="00B050"/>
                </a:solidFill>
              </a:rPr>
              <a:t>glutamine 8</a:t>
            </a:r>
            <a:endParaRPr lang="zh-CN" altLang="en-US" dirty="0">
              <a:solidFill>
                <a:srgbClr val="00B050"/>
              </a:solidFill>
            </a:endParaRPr>
          </a:p>
        </p:txBody>
      </p:sp>
      <p:sp>
        <p:nvSpPr>
          <p:cNvPr id="10" name="矩形 9"/>
          <p:cNvSpPr/>
          <p:nvPr/>
        </p:nvSpPr>
        <p:spPr>
          <a:xfrm>
            <a:off x="4481458" y="2643539"/>
            <a:ext cx="1337226" cy="369332"/>
          </a:xfrm>
          <a:prstGeom prst="rect">
            <a:avLst/>
          </a:prstGeom>
        </p:spPr>
        <p:txBody>
          <a:bodyPr wrap="none">
            <a:spAutoFit/>
          </a:bodyPr>
          <a:lstStyle/>
          <a:p>
            <a:r>
              <a:rPr lang="en-US" altLang="zh-CN" i="1" dirty="0">
                <a:solidFill>
                  <a:srgbClr val="00B050"/>
                </a:solidFill>
              </a:rPr>
              <a:t>tyrosine 151</a:t>
            </a:r>
            <a:endParaRPr lang="zh-CN" altLang="en-US" dirty="0">
              <a:solidFill>
                <a:srgbClr val="00B050"/>
              </a:solidFill>
            </a:endParaRPr>
          </a:p>
        </p:txBody>
      </p:sp>
      <p:sp>
        <p:nvSpPr>
          <p:cNvPr id="15" name="TextBox 14"/>
          <p:cNvSpPr txBox="1"/>
          <p:nvPr/>
        </p:nvSpPr>
        <p:spPr>
          <a:xfrm>
            <a:off x="4932040" y="5589240"/>
            <a:ext cx="3044038" cy="461665"/>
          </a:xfrm>
          <a:prstGeom prst="rect">
            <a:avLst/>
          </a:prstGeom>
          <a:noFill/>
        </p:spPr>
        <p:txBody>
          <a:bodyPr wrap="none" rtlCol="0">
            <a:spAutoFit/>
          </a:bodyPr>
          <a:lstStyle/>
          <a:p>
            <a:r>
              <a:rPr lang="en-US" altLang="zh-CN" sz="1200" dirty="0" smtClean="0">
                <a:solidFill>
                  <a:srgbClr val="FF0000"/>
                </a:solidFill>
              </a:rPr>
              <a:t>ATOM    33  C   TYR   151    x    y   z   0.50  0.00</a:t>
            </a:r>
          </a:p>
          <a:p>
            <a:r>
              <a:rPr lang="en-US" altLang="zh-CN" sz="1200" dirty="0">
                <a:solidFill>
                  <a:srgbClr val="FF0000"/>
                </a:solidFill>
              </a:rPr>
              <a:t>ATOM    </a:t>
            </a:r>
            <a:r>
              <a:rPr lang="en-US" altLang="zh-CN" sz="1200" dirty="0" smtClean="0">
                <a:solidFill>
                  <a:srgbClr val="FF0000"/>
                </a:solidFill>
              </a:rPr>
              <a:t>34  C   TYR   151    </a:t>
            </a:r>
            <a:r>
              <a:rPr lang="en-US" altLang="zh-CN" sz="1200" dirty="0">
                <a:solidFill>
                  <a:srgbClr val="FF0000"/>
                </a:solidFill>
              </a:rPr>
              <a:t>x    y   z   </a:t>
            </a:r>
            <a:r>
              <a:rPr lang="en-US" altLang="zh-CN" sz="1200" dirty="0" smtClean="0">
                <a:solidFill>
                  <a:srgbClr val="FF0000"/>
                </a:solidFill>
              </a:rPr>
              <a:t>0.50  0.00 </a:t>
            </a:r>
            <a:endParaRPr lang="zh-CN" altLang="en-US" sz="1200" dirty="0">
              <a:solidFill>
                <a:srgbClr val="FF0000"/>
              </a:solidFill>
            </a:endParaRPr>
          </a:p>
        </p:txBody>
      </p:sp>
      <p:sp>
        <p:nvSpPr>
          <p:cNvPr id="16" name="TextBox 15"/>
          <p:cNvSpPr txBox="1"/>
          <p:nvPr/>
        </p:nvSpPr>
        <p:spPr>
          <a:xfrm>
            <a:off x="4932040" y="3487123"/>
            <a:ext cx="583814" cy="369332"/>
          </a:xfrm>
          <a:prstGeom prst="rect">
            <a:avLst/>
          </a:prstGeom>
          <a:noFill/>
        </p:spPr>
        <p:txBody>
          <a:bodyPr wrap="none" rtlCol="0">
            <a:spAutoFit/>
          </a:bodyPr>
          <a:lstStyle/>
          <a:p>
            <a:r>
              <a:rPr lang="en-US" altLang="zh-CN" dirty="0" smtClean="0">
                <a:solidFill>
                  <a:srgbClr val="FFFF00"/>
                </a:solidFill>
              </a:rPr>
              <a:t>50%</a:t>
            </a:r>
            <a:endParaRPr lang="zh-CN" altLang="en-US" dirty="0">
              <a:solidFill>
                <a:srgbClr val="FFFF00"/>
              </a:solidFill>
            </a:endParaRPr>
          </a:p>
        </p:txBody>
      </p:sp>
      <p:sp>
        <p:nvSpPr>
          <p:cNvPr id="17" name="TextBox 16"/>
          <p:cNvSpPr txBox="1"/>
          <p:nvPr/>
        </p:nvSpPr>
        <p:spPr>
          <a:xfrm>
            <a:off x="6084168" y="3487763"/>
            <a:ext cx="583814" cy="369332"/>
          </a:xfrm>
          <a:prstGeom prst="rect">
            <a:avLst/>
          </a:prstGeom>
          <a:noFill/>
        </p:spPr>
        <p:txBody>
          <a:bodyPr wrap="none" rtlCol="0">
            <a:spAutoFit/>
          </a:bodyPr>
          <a:lstStyle/>
          <a:p>
            <a:r>
              <a:rPr lang="en-US" altLang="zh-CN" dirty="0" smtClean="0">
                <a:solidFill>
                  <a:srgbClr val="FFFF00"/>
                </a:solidFill>
              </a:rPr>
              <a:t>50%</a:t>
            </a:r>
            <a:endParaRPr lang="zh-CN" altLang="en-US" dirty="0">
              <a:solidFill>
                <a:srgbClr val="FFFF00"/>
              </a:solidFill>
            </a:endParaRPr>
          </a:p>
        </p:txBody>
      </p:sp>
    </p:spTree>
    <p:extLst>
      <p:ext uri="{BB962C8B-B14F-4D97-AF65-F5344CB8AC3E}">
        <p14:creationId xmlns:p14="http://schemas.microsoft.com/office/powerpoint/2010/main" val="22321223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123728" y="2276872"/>
            <a:ext cx="4604915" cy="1077218"/>
          </a:xfrm>
          <a:prstGeom prst="rect">
            <a:avLst/>
          </a:prstGeom>
        </p:spPr>
        <p:txBody>
          <a:bodyPr wrap="none">
            <a:spAutoFit/>
          </a:bodyPr>
          <a:lstStyle/>
          <a:p>
            <a:r>
              <a:rPr lang="en-US" altLang="zh-CN" sz="3200" b="1" dirty="0"/>
              <a:t>Methods for Determining </a:t>
            </a:r>
            <a:endParaRPr lang="en-US" altLang="zh-CN" sz="3200" b="1" dirty="0" smtClean="0"/>
          </a:p>
          <a:p>
            <a:r>
              <a:rPr lang="en-US" altLang="zh-CN" sz="3200" b="1" dirty="0" smtClean="0"/>
              <a:t>Atomic </a:t>
            </a:r>
            <a:r>
              <a:rPr lang="en-US" altLang="zh-CN" sz="3200" b="1" dirty="0"/>
              <a:t>Structures</a:t>
            </a:r>
          </a:p>
        </p:txBody>
      </p:sp>
    </p:spTree>
    <p:extLst>
      <p:ext uri="{BB962C8B-B14F-4D97-AF65-F5344CB8AC3E}">
        <p14:creationId xmlns:p14="http://schemas.microsoft.com/office/powerpoint/2010/main" val="21816842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07504" y="210741"/>
            <a:ext cx="2326599" cy="369332"/>
          </a:xfrm>
          <a:prstGeom prst="rect">
            <a:avLst/>
          </a:prstGeom>
        </p:spPr>
        <p:txBody>
          <a:bodyPr wrap="none">
            <a:spAutoFit/>
          </a:bodyPr>
          <a:lstStyle/>
          <a:p>
            <a:r>
              <a:rPr lang="en-US" altLang="zh-CN" b="1" dirty="0">
                <a:solidFill>
                  <a:srgbClr val="FF0000"/>
                </a:solidFill>
              </a:rPr>
              <a:t>X-ray </a:t>
            </a:r>
            <a:r>
              <a:rPr lang="en-US" altLang="zh-CN" b="1" dirty="0" smtClean="0">
                <a:solidFill>
                  <a:srgbClr val="FF0000"/>
                </a:solidFill>
              </a:rPr>
              <a:t>Crystallography: </a:t>
            </a:r>
            <a:endParaRPr lang="en-US" altLang="zh-CN" b="1" dirty="0">
              <a:solidFill>
                <a:srgbClr val="FF0000"/>
              </a:solidFill>
            </a:endParaRPr>
          </a:p>
        </p:txBody>
      </p:sp>
      <p:sp>
        <p:nvSpPr>
          <p:cNvPr id="4" name="矩形 3"/>
          <p:cNvSpPr/>
          <p:nvPr/>
        </p:nvSpPr>
        <p:spPr>
          <a:xfrm>
            <a:off x="772522" y="729110"/>
            <a:ext cx="2039854" cy="369332"/>
          </a:xfrm>
          <a:prstGeom prst="rect">
            <a:avLst/>
          </a:prstGeom>
        </p:spPr>
        <p:txBody>
          <a:bodyPr wrap="none">
            <a:spAutoFit/>
          </a:bodyPr>
          <a:lstStyle/>
          <a:p>
            <a:r>
              <a:rPr lang="en-US" altLang="zh-CN" b="1" dirty="0" smtClean="0"/>
              <a:t>Protein purification</a:t>
            </a:r>
            <a:endParaRPr lang="en-US" altLang="zh-CN" b="1" dirty="0"/>
          </a:p>
        </p:txBody>
      </p:sp>
      <p:sp>
        <p:nvSpPr>
          <p:cNvPr id="5" name="矩形 4"/>
          <p:cNvSpPr/>
          <p:nvPr/>
        </p:nvSpPr>
        <p:spPr>
          <a:xfrm>
            <a:off x="772522" y="1366913"/>
            <a:ext cx="8131842" cy="1200329"/>
          </a:xfrm>
          <a:prstGeom prst="rect">
            <a:avLst/>
          </a:prstGeom>
        </p:spPr>
        <p:txBody>
          <a:bodyPr wrap="none">
            <a:spAutoFit/>
          </a:bodyPr>
          <a:lstStyle/>
          <a:p>
            <a:r>
              <a:rPr lang="en-US" altLang="zh-CN" b="1" dirty="0"/>
              <a:t>Protein </a:t>
            </a:r>
            <a:r>
              <a:rPr lang="en-US" altLang="zh-CN" b="1" dirty="0" smtClean="0"/>
              <a:t>crystallization : </a:t>
            </a:r>
            <a:r>
              <a:rPr lang="en-US" altLang="zh-CN" dirty="0" smtClean="0"/>
              <a:t>The protein solution becomes supersaturated,</a:t>
            </a:r>
          </a:p>
          <a:p>
            <a:r>
              <a:rPr lang="en-US" altLang="zh-CN" dirty="0"/>
              <a:t> </a:t>
            </a:r>
            <a:r>
              <a:rPr lang="en-US" altLang="zh-CN" dirty="0" smtClean="0"/>
              <a:t>                                          so that individual </a:t>
            </a:r>
            <a:r>
              <a:rPr lang="en-US" altLang="zh-CN" dirty="0"/>
              <a:t>protein molecules can pack in </a:t>
            </a:r>
            <a:endParaRPr lang="en-US" altLang="zh-CN" dirty="0" smtClean="0"/>
          </a:p>
          <a:p>
            <a:r>
              <a:rPr lang="en-US" altLang="zh-CN" dirty="0"/>
              <a:t> </a:t>
            </a:r>
            <a:r>
              <a:rPr lang="en-US" altLang="zh-CN" dirty="0" smtClean="0"/>
              <a:t>                                          a </a:t>
            </a:r>
            <a:r>
              <a:rPr lang="en-US" altLang="zh-CN" dirty="0"/>
              <a:t>repeating array, </a:t>
            </a:r>
            <a:r>
              <a:rPr lang="en-US" altLang="zh-CN" dirty="0" smtClean="0"/>
              <a:t>held </a:t>
            </a:r>
            <a:r>
              <a:rPr lang="en-US" altLang="zh-CN" dirty="0"/>
              <a:t>together by noncovalent interactions.</a:t>
            </a:r>
            <a:endParaRPr lang="en-US" altLang="zh-CN" dirty="0" smtClean="0"/>
          </a:p>
          <a:p>
            <a:endParaRPr lang="en-US" altLang="zh-CN" b="1" dirty="0"/>
          </a:p>
        </p:txBody>
      </p:sp>
      <p:pic>
        <p:nvPicPr>
          <p:cNvPr id="1026" name="Picture 2" descr="https://upload.wikimedia.org/wikipedia/commons/thumb/a/ad/Protein_crystals_grown_in_space.jpg/800px-Protein_crystals_grown_in_spac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136711" y="2535988"/>
            <a:ext cx="1599343" cy="1999179"/>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5891204" y="2931050"/>
            <a:ext cx="2726936" cy="461665"/>
          </a:xfrm>
          <a:prstGeom prst="rect">
            <a:avLst/>
          </a:prstGeom>
        </p:spPr>
        <p:txBody>
          <a:bodyPr wrap="square">
            <a:spAutoFit/>
          </a:bodyPr>
          <a:lstStyle/>
          <a:p>
            <a:r>
              <a:rPr lang="en-US" altLang="zh-CN" sz="1200" dirty="0">
                <a:solidFill>
                  <a:srgbClr val="00B050"/>
                </a:solidFill>
              </a:rPr>
              <a:t>Crystals of proteins grown on the U.S. </a:t>
            </a:r>
            <a:endParaRPr lang="en-US" altLang="zh-CN" sz="1200" dirty="0" smtClean="0">
              <a:solidFill>
                <a:srgbClr val="00B050"/>
              </a:solidFill>
            </a:endParaRPr>
          </a:p>
          <a:p>
            <a:r>
              <a:rPr lang="en-US" altLang="zh-CN" sz="1200" dirty="0" smtClean="0">
                <a:solidFill>
                  <a:srgbClr val="00B050"/>
                </a:solidFill>
              </a:rPr>
              <a:t>Space Shuttle </a:t>
            </a:r>
            <a:r>
              <a:rPr lang="en-US" altLang="zh-CN" sz="1200" dirty="0">
                <a:solidFill>
                  <a:srgbClr val="00B050"/>
                </a:solidFill>
              </a:rPr>
              <a:t> or Russian Space Station</a:t>
            </a:r>
            <a:endParaRPr lang="zh-CN" altLang="en-US" sz="1200" dirty="0">
              <a:solidFill>
                <a:srgbClr val="00B050"/>
              </a:solidFill>
            </a:endParaRPr>
          </a:p>
        </p:txBody>
      </p:sp>
      <p:sp>
        <p:nvSpPr>
          <p:cNvPr id="8" name="矩形 7"/>
          <p:cNvSpPr/>
          <p:nvPr/>
        </p:nvSpPr>
        <p:spPr>
          <a:xfrm>
            <a:off x="685333" y="5301208"/>
            <a:ext cx="8472384" cy="1477328"/>
          </a:xfrm>
          <a:prstGeom prst="rect">
            <a:avLst/>
          </a:prstGeom>
        </p:spPr>
        <p:txBody>
          <a:bodyPr wrap="none">
            <a:spAutoFit/>
          </a:bodyPr>
          <a:lstStyle/>
          <a:p>
            <a:r>
              <a:rPr lang="en-US" altLang="zh-CN" b="1" dirty="0" smtClean="0"/>
              <a:t>X-ray diffraction: </a:t>
            </a:r>
            <a:r>
              <a:rPr lang="en-US" altLang="zh-CN" dirty="0"/>
              <a:t>The proteins in the crystal diffract the X-ray beam into one or another </a:t>
            </a:r>
            <a:endParaRPr lang="en-US" altLang="zh-CN" dirty="0" smtClean="0"/>
          </a:p>
          <a:p>
            <a:r>
              <a:rPr lang="en-US" altLang="zh-CN" dirty="0" smtClean="0"/>
              <a:t>characteristic </a:t>
            </a:r>
            <a:r>
              <a:rPr lang="en-US" altLang="zh-CN" dirty="0"/>
              <a:t>pattern of spots, which are then analyzed (with some tricky methods to </a:t>
            </a:r>
            <a:endParaRPr lang="en-US" altLang="zh-CN" dirty="0" smtClean="0"/>
          </a:p>
          <a:p>
            <a:r>
              <a:rPr lang="en-US" altLang="zh-CN" dirty="0" smtClean="0"/>
              <a:t>determine </a:t>
            </a:r>
            <a:r>
              <a:rPr lang="en-US" altLang="zh-CN" dirty="0"/>
              <a:t>the phase of the X-ray wave in each spot) to determine the distribution of </a:t>
            </a:r>
            <a:endParaRPr lang="en-US" altLang="zh-CN" dirty="0" smtClean="0"/>
          </a:p>
          <a:p>
            <a:r>
              <a:rPr lang="en-US" altLang="zh-CN" dirty="0" smtClean="0"/>
              <a:t>electrons </a:t>
            </a:r>
            <a:r>
              <a:rPr lang="en-US" altLang="zh-CN" dirty="0"/>
              <a:t>in the protein. The resulting map of the electron density is then interpreted to </a:t>
            </a:r>
            <a:endParaRPr lang="en-US" altLang="zh-CN" dirty="0" smtClean="0"/>
          </a:p>
          <a:p>
            <a:r>
              <a:rPr lang="en-US" altLang="zh-CN" dirty="0" smtClean="0"/>
              <a:t>determine </a:t>
            </a:r>
            <a:r>
              <a:rPr lang="en-US" altLang="zh-CN" dirty="0"/>
              <a:t>the location of each atom.</a:t>
            </a:r>
            <a:endParaRPr lang="en-US" altLang="zh-CN" b="1" dirty="0"/>
          </a:p>
        </p:txBody>
      </p:sp>
      <p:sp>
        <p:nvSpPr>
          <p:cNvPr id="2" name="TextBox 1"/>
          <p:cNvSpPr txBox="1"/>
          <p:nvPr/>
        </p:nvSpPr>
        <p:spPr>
          <a:xfrm>
            <a:off x="685333" y="4653136"/>
            <a:ext cx="8277394" cy="369332"/>
          </a:xfrm>
          <a:prstGeom prst="rect">
            <a:avLst/>
          </a:prstGeom>
          <a:noFill/>
        </p:spPr>
        <p:txBody>
          <a:bodyPr wrap="none" rtlCol="0">
            <a:spAutoFit/>
          </a:bodyPr>
          <a:lstStyle/>
          <a:p>
            <a:r>
              <a:rPr lang="en-US" altLang="zh-CN" b="1" dirty="0" smtClean="0">
                <a:solidFill>
                  <a:srgbClr val="FF0000"/>
                </a:solidFill>
              </a:rPr>
              <a:t>Shortcomings</a:t>
            </a:r>
            <a:r>
              <a:rPr lang="en-US" altLang="zh-CN" dirty="0" smtClean="0">
                <a:solidFill>
                  <a:srgbClr val="FF0000"/>
                </a:solidFill>
              </a:rPr>
              <a:t>: it is difficult to obtain crystals,  especially those large, complex proteins. </a:t>
            </a:r>
            <a:endParaRPr lang="zh-CN" altLang="en-US" dirty="0">
              <a:solidFill>
                <a:srgbClr val="FF0000"/>
              </a:solidFill>
            </a:endParaRPr>
          </a:p>
        </p:txBody>
      </p:sp>
    </p:spTree>
    <p:extLst>
      <p:ext uri="{BB962C8B-B14F-4D97-AF65-F5344CB8AC3E}">
        <p14:creationId xmlns:p14="http://schemas.microsoft.com/office/powerpoint/2010/main" val="14783262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67"/>
            <a:ext cx="9144000" cy="2197223"/>
          </a:xfrm>
          <a:prstGeom prst="rect">
            <a:avLst/>
          </a:prstGeom>
        </p:spPr>
      </p:pic>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560" y="3934941"/>
            <a:ext cx="3091458" cy="2089282"/>
          </a:xfrm>
          <a:prstGeom prst="rect">
            <a:avLst/>
          </a:prstGeom>
        </p:spPr>
      </p:pic>
      <p:cxnSp>
        <p:nvCxnSpPr>
          <p:cNvPr id="6" name="直接连接符 5"/>
          <p:cNvCxnSpPr/>
          <p:nvPr/>
        </p:nvCxnSpPr>
        <p:spPr>
          <a:xfrm>
            <a:off x="2301305" y="1196752"/>
            <a:ext cx="0" cy="1584176"/>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a:off x="467544" y="2780928"/>
            <a:ext cx="1833761" cy="115212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2301305" y="2780928"/>
            <a:ext cx="1545729" cy="792088"/>
          </a:xfrm>
          <a:prstGeom prst="line">
            <a:avLst/>
          </a:prstGeom>
        </p:spPr>
        <p:style>
          <a:lnRef idx="1">
            <a:schemeClr val="accent1"/>
          </a:lnRef>
          <a:fillRef idx="0">
            <a:schemeClr val="accent1"/>
          </a:fillRef>
          <a:effectRef idx="0">
            <a:schemeClr val="accent1"/>
          </a:effectRef>
          <a:fontRef idx="minor">
            <a:schemeClr val="tx1"/>
          </a:fontRef>
        </p:style>
      </p:cxnSp>
      <p:pic>
        <p:nvPicPr>
          <p:cNvPr id="14" name="图片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88024" y="3176972"/>
            <a:ext cx="3240360" cy="3056943"/>
          </a:xfrm>
          <a:prstGeom prst="rect">
            <a:avLst/>
          </a:prstGeom>
        </p:spPr>
      </p:pic>
      <p:cxnSp>
        <p:nvCxnSpPr>
          <p:cNvPr id="16" name="直接箭头连接符 15"/>
          <p:cNvCxnSpPr/>
          <p:nvPr/>
        </p:nvCxnSpPr>
        <p:spPr>
          <a:xfrm>
            <a:off x="5868144" y="2348880"/>
            <a:ext cx="0" cy="64807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24462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23528" y="188640"/>
            <a:ext cx="2042162" cy="369332"/>
          </a:xfrm>
          <a:prstGeom prst="rect">
            <a:avLst/>
          </a:prstGeom>
        </p:spPr>
        <p:txBody>
          <a:bodyPr wrap="none">
            <a:spAutoFit/>
          </a:bodyPr>
          <a:lstStyle/>
          <a:p>
            <a:r>
              <a:rPr lang="en-US" altLang="zh-CN" b="1" dirty="0">
                <a:solidFill>
                  <a:srgbClr val="FF0000"/>
                </a:solidFill>
              </a:rPr>
              <a:t>NMR Spectroscopy </a:t>
            </a: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9592" y="1052736"/>
            <a:ext cx="7620000" cy="5486400"/>
          </a:xfrm>
          <a:prstGeom prst="rect">
            <a:avLst/>
          </a:prstGeom>
        </p:spPr>
      </p:pic>
    </p:spTree>
    <p:extLst>
      <p:ext uri="{BB962C8B-B14F-4D97-AF65-F5344CB8AC3E}">
        <p14:creationId xmlns:p14="http://schemas.microsoft.com/office/powerpoint/2010/main" val="19442954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07504" y="210741"/>
            <a:ext cx="2106282" cy="369332"/>
          </a:xfrm>
          <a:prstGeom prst="rect">
            <a:avLst/>
          </a:prstGeom>
        </p:spPr>
        <p:txBody>
          <a:bodyPr wrap="none">
            <a:spAutoFit/>
          </a:bodyPr>
          <a:lstStyle/>
          <a:p>
            <a:r>
              <a:rPr lang="en-US" altLang="zh-CN" b="1" dirty="0">
                <a:solidFill>
                  <a:srgbClr val="FF0000"/>
                </a:solidFill>
              </a:rPr>
              <a:t>NMR </a:t>
            </a:r>
            <a:r>
              <a:rPr lang="en-US" altLang="zh-CN" b="1" dirty="0" smtClean="0">
                <a:solidFill>
                  <a:srgbClr val="FF0000"/>
                </a:solidFill>
              </a:rPr>
              <a:t>Spectroscopy </a:t>
            </a:r>
            <a:endParaRPr lang="en-US" altLang="zh-CN" b="1" dirty="0">
              <a:solidFill>
                <a:srgbClr val="FF0000"/>
              </a:solidFill>
            </a:endParaRPr>
          </a:p>
        </p:txBody>
      </p:sp>
      <p:sp>
        <p:nvSpPr>
          <p:cNvPr id="3" name="TextBox 2"/>
          <p:cNvSpPr txBox="1"/>
          <p:nvPr/>
        </p:nvSpPr>
        <p:spPr>
          <a:xfrm>
            <a:off x="2213786" y="210741"/>
            <a:ext cx="2425921" cy="369332"/>
          </a:xfrm>
          <a:prstGeom prst="rect">
            <a:avLst/>
          </a:prstGeom>
          <a:noFill/>
        </p:spPr>
        <p:txBody>
          <a:bodyPr wrap="none" rtlCol="0">
            <a:spAutoFit/>
          </a:bodyPr>
          <a:lstStyle/>
          <a:p>
            <a:r>
              <a:rPr lang="en-US" altLang="zh-CN" dirty="0" smtClean="0"/>
              <a:t>(comparison with </a:t>
            </a:r>
            <a:r>
              <a:rPr lang="en-US" altLang="zh-CN" dirty="0" smtClean="0">
                <a:solidFill>
                  <a:srgbClr val="0000FF"/>
                </a:solidFill>
              </a:rPr>
              <a:t>X-ray</a:t>
            </a:r>
            <a:r>
              <a:rPr lang="en-US" altLang="zh-CN" dirty="0" smtClean="0"/>
              <a:t>)</a:t>
            </a:r>
            <a:endParaRPr lang="zh-CN" altLang="en-US" dirty="0"/>
          </a:p>
        </p:txBody>
      </p:sp>
      <p:sp>
        <p:nvSpPr>
          <p:cNvPr id="4" name="TextBox 3"/>
          <p:cNvSpPr txBox="1"/>
          <p:nvPr/>
        </p:nvSpPr>
        <p:spPr>
          <a:xfrm>
            <a:off x="899591" y="2734876"/>
            <a:ext cx="3932680" cy="369332"/>
          </a:xfrm>
          <a:prstGeom prst="rect">
            <a:avLst/>
          </a:prstGeom>
          <a:noFill/>
        </p:spPr>
        <p:txBody>
          <a:bodyPr wrap="none" rtlCol="0">
            <a:spAutoFit/>
          </a:bodyPr>
          <a:lstStyle/>
          <a:p>
            <a:r>
              <a:rPr lang="en-US" altLang="zh-CN" b="1" dirty="0" smtClean="0"/>
              <a:t>Probing matter</a:t>
            </a:r>
            <a:r>
              <a:rPr lang="en-US" altLang="zh-CN" dirty="0" smtClean="0"/>
              <a:t>:  </a:t>
            </a:r>
            <a:r>
              <a:rPr lang="en-US" altLang="zh-CN" dirty="0" smtClean="0">
                <a:solidFill>
                  <a:srgbClr val="FF0000"/>
                </a:solidFill>
              </a:rPr>
              <a:t>radio wave</a:t>
            </a:r>
            <a:r>
              <a:rPr lang="en-US" altLang="zh-CN" dirty="0" smtClean="0"/>
              <a:t>  vs   </a:t>
            </a:r>
            <a:r>
              <a:rPr lang="en-US" altLang="zh-CN" dirty="0" smtClean="0">
                <a:solidFill>
                  <a:srgbClr val="0000FF"/>
                </a:solidFill>
              </a:rPr>
              <a:t>X-ray</a:t>
            </a:r>
            <a:r>
              <a:rPr lang="en-US" altLang="zh-CN" dirty="0" smtClean="0"/>
              <a:t>  </a:t>
            </a:r>
            <a:endParaRPr lang="zh-CN" altLang="en-US" dirty="0"/>
          </a:p>
        </p:txBody>
      </p:sp>
      <p:sp>
        <p:nvSpPr>
          <p:cNvPr id="5" name="TextBox 4"/>
          <p:cNvSpPr txBox="1"/>
          <p:nvPr/>
        </p:nvSpPr>
        <p:spPr>
          <a:xfrm>
            <a:off x="878432" y="836712"/>
            <a:ext cx="3974999" cy="369332"/>
          </a:xfrm>
          <a:prstGeom prst="rect">
            <a:avLst/>
          </a:prstGeom>
          <a:noFill/>
        </p:spPr>
        <p:txBody>
          <a:bodyPr wrap="none" rtlCol="0">
            <a:spAutoFit/>
          </a:bodyPr>
          <a:lstStyle/>
          <a:p>
            <a:r>
              <a:rPr lang="en-US" altLang="zh-CN" b="1" dirty="0" smtClean="0"/>
              <a:t>Sample</a:t>
            </a:r>
            <a:r>
              <a:rPr lang="en-US" altLang="zh-CN" dirty="0" smtClean="0"/>
              <a:t>:     </a:t>
            </a:r>
            <a:r>
              <a:rPr lang="en-US" altLang="zh-CN" dirty="0" smtClean="0">
                <a:solidFill>
                  <a:srgbClr val="FF0000"/>
                </a:solidFill>
              </a:rPr>
              <a:t>proteins </a:t>
            </a:r>
            <a:r>
              <a:rPr lang="en-US" altLang="zh-CN" dirty="0">
                <a:solidFill>
                  <a:srgbClr val="FF0000"/>
                </a:solidFill>
              </a:rPr>
              <a:t>in solution</a:t>
            </a:r>
            <a:r>
              <a:rPr lang="en-US" altLang="zh-CN" dirty="0"/>
              <a:t> </a:t>
            </a:r>
            <a:r>
              <a:rPr lang="en-US" altLang="zh-CN" dirty="0" smtClean="0"/>
              <a:t>vs </a:t>
            </a:r>
            <a:r>
              <a:rPr lang="en-US" altLang="zh-CN" dirty="0">
                <a:solidFill>
                  <a:srgbClr val="0000FF"/>
                </a:solidFill>
              </a:rPr>
              <a:t>crystal</a:t>
            </a:r>
            <a:r>
              <a:rPr lang="en-US" altLang="zh-CN" dirty="0"/>
              <a:t> </a:t>
            </a:r>
            <a:endParaRPr lang="zh-CN" altLang="en-US" dirty="0"/>
          </a:p>
        </p:txBody>
      </p:sp>
      <p:sp>
        <p:nvSpPr>
          <p:cNvPr id="7" name="矩形 6"/>
          <p:cNvSpPr/>
          <p:nvPr/>
        </p:nvSpPr>
        <p:spPr>
          <a:xfrm>
            <a:off x="1907704" y="1404645"/>
            <a:ext cx="4572000" cy="1169551"/>
          </a:xfrm>
          <a:prstGeom prst="rect">
            <a:avLst/>
          </a:prstGeom>
        </p:spPr>
        <p:txBody>
          <a:bodyPr>
            <a:spAutoFit/>
          </a:bodyPr>
          <a:lstStyle/>
          <a:p>
            <a:pPr algn="just"/>
            <a:r>
              <a:rPr lang="en-US" altLang="zh-CN" sz="1400" dirty="0"/>
              <a:t>A major advantage of NMR spectroscopy is that it provides information on proteins in solution, as opposed to those locked in a crystal or bound to a microscope grid, and thus, NMR spectroscopy is the premier method for studying the atomic structures of flexible proteins. </a:t>
            </a:r>
            <a:endParaRPr lang="zh-CN" altLang="en-US" sz="1400" dirty="0"/>
          </a:p>
        </p:txBody>
      </p:sp>
      <p:sp>
        <p:nvSpPr>
          <p:cNvPr id="8" name="TextBox 7"/>
          <p:cNvSpPr txBox="1"/>
          <p:nvPr/>
        </p:nvSpPr>
        <p:spPr>
          <a:xfrm>
            <a:off x="920751" y="3748390"/>
            <a:ext cx="6665543" cy="369332"/>
          </a:xfrm>
          <a:prstGeom prst="rect">
            <a:avLst/>
          </a:prstGeom>
          <a:noFill/>
        </p:spPr>
        <p:txBody>
          <a:bodyPr wrap="none" rtlCol="0">
            <a:spAutoFit/>
          </a:bodyPr>
          <a:lstStyle/>
          <a:p>
            <a:r>
              <a:rPr lang="en-US" altLang="zh-CN" b="1" dirty="0" smtClean="0"/>
              <a:t>Resultant pattern</a:t>
            </a:r>
            <a:r>
              <a:rPr lang="en-US" altLang="zh-CN" dirty="0" smtClean="0"/>
              <a:t>:  </a:t>
            </a:r>
            <a:r>
              <a:rPr lang="en-US" altLang="zh-CN" dirty="0" smtClean="0">
                <a:solidFill>
                  <a:srgbClr val="FF0000"/>
                </a:solidFill>
              </a:rPr>
              <a:t>atomic resonance pattern </a:t>
            </a:r>
            <a:r>
              <a:rPr lang="en-US" altLang="zh-CN" dirty="0" smtClean="0"/>
              <a:t>vs   </a:t>
            </a:r>
            <a:r>
              <a:rPr lang="en-US" altLang="zh-CN" dirty="0" smtClean="0">
                <a:solidFill>
                  <a:srgbClr val="0000FF"/>
                </a:solidFill>
              </a:rPr>
              <a:t>diffraction pattern</a:t>
            </a:r>
            <a:r>
              <a:rPr lang="en-US" altLang="zh-CN" dirty="0" smtClean="0"/>
              <a:t>  </a:t>
            </a:r>
            <a:endParaRPr lang="zh-CN" altLang="en-US" dirty="0"/>
          </a:p>
        </p:txBody>
      </p:sp>
      <p:sp>
        <p:nvSpPr>
          <p:cNvPr id="9" name="TextBox 8"/>
          <p:cNvSpPr txBox="1"/>
          <p:nvPr/>
        </p:nvSpPr>
        <p:spPr>
          <a:xfrm>
            <a:off x="941736" y="4861520"/>
            <a:ext cx="3685624" cy="369332"/>
          </a:xfrm>
          <a:prstGeom prst="rect">
            <a:avLst/>
          </a:prstGeom>
          <a:noFill/>
        </p:spPr>
        <p:txBody>
          <a:bodyPr wrap="none" rtlCol="0">
            <a:spAutoFit/>
          </a:bodyPr>
          <a:lstStyle/>
          <a:p>
            <a:r>
              <a:rPr lang="en-US" altLang="zh-CN" b="1" dirty="0" smtClean="0"/>
              <a:t>Advantages</a:t>
            </a:r>
            <a:r>
              <a:rPr lang="en-US" altLang="zh-CN" dirty="0" smtClean="0"/>
              <a:t>:     </a:t>
            </a:r>
            <a:r>
              <a:rPr lang="en-US" altLang="zh-CN" dirty="0" smtClean="0">
                <a:solidFill>
                  <a:srgbClr val="FF0000"/>
                </a:solidFill>
              </a:rPr>
              <a:t>flexible</a:t>
            </a:r>
            <a:r>
              <a:rPr lang="en-US" altLang="zh-CN" dirty="0" smtClean="0"/>
              <a:t>    vs       </a:t>
            </a:r>
            <a:r>
              <a:rPr lang="en-US" altLang="zh-CN" dirty="0" smtClean="0">
                <a:solidFill>
                  <a:srgbClr val="0000FF"/>
                </a:solidFill>
              </a:rPr>
              <a:t>fixed </a:t>
            </a:r>
            <a:r>
              <a:rPr lang="en-US" altLang="zh-CN" dirty="0" smtClean="0"/>
              <a:t>  </a:t>
            </a:r>
            <a:endParaRPr lang="zh-CN" altLang="en-US" dirty="0"/>
          </a:p>
        </p:txBody>
      </p:sp>
      <p:sp>
        <p:nvSpPr>
          <p:cNvPr id="10" name="TextBox 9"/>
          <p:cNvSpPr txBox="1"/>
          <p:nvPr/>
        </p:nvSpPr>
        <p:spPr>
          <a:xfrm>
            <a:off x="950167" y="5661248"/>
            <a:ext cx="5501891" cy="369332"/>
          </a:xfrm>
          <a:prstGeom prst="rect">
            <a:avLst/>
          </a:prstGeom>
          <a:noFill/>
        </p:spPr>
        <p:txBody>
          <a:bodyPr wrap="none" rtlCol="0">
            <a:spAutoFit/>
          </a:bodyPr>
          <a:lstStyle/>
          <a:p>
            <a:r>
              <a:rPr lang="en-US" altLang="zh-CN" b="1" dirty="0" smtClean="0"/>
              <a:t>Disadvantages</a:t>
            </a:r>
            <a:r>
              <a:rPr lang="en-US" altLang="zh-CN" dirty="0" smtClean="0"/>
              <a:t>:     </a:t>
            </a:r>
            <a:r>
              <a:rPr lang="en-US" altLang="zh-CN" dirty="0" smtClean="0">
                <a:solidFill>
                  <a:srgbClr val="FF0000"/>
                </a:solidFill>
              </a:rPr>
              <a:t>small proteins</a:t>
            </a:r>
            <a:r>
              <a:rPr lang="en-US" altLang="zh-CN" dirty="0" smtClean="0"/>
              <a:t>    vs      </a:t>
            </a:r>
            <a:r>
              <a:rPr lang="en-US" altLang="zh-CN" dirty="0" smtClean="0">
                <a:solidFill>
                  <a:srgbClr val="0000FF"/>
                </a:solidFill>
              </a:rPr>
              <a:t>Larger proteins</a:t>
            </a:r>
            <a:r>
              <a:rPr lang="en-US" altLang="zh-CN" dirty="0" smtClean="0"/>
              <a:t>  </a:t>
            </a:r>
            <a:endParaRPr lang="zh-CN" altLang="en-US" dirty="0"/>
          </a:p>
        </p:txBody>
      </p:sp>
      <p:cxnSp>
        <p:nvCxnSpPr>
          <p:cNvPr id="13" name="直接箭头连接符 12"/>
          <p:cNvCxnSpPr/>
          <p:nvPr/>
        </p:nvCxnSpPr>
        <p:spPr>
          <a:xfrm>
            <a:off x="3131840" y="6030580"/>
            <a:ext cx="0" cy="2787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1331640" y="6309320"/>
            <a:ext cx="7272808" cy="307777"/>
          </a:xfrm>
          <a:prstGeom prst="rect">
            <a:avLst/>
          </a:prstGeom>
        </p:spPr>
        <p:txBody>
          <a:bodyPr wrap="square">
            <a:spAutoFit/>
          </a:bodyPr>
          <a:lstStyle/>
          <a:p>
            <a:r>
              <a:rPr lang="en-US" altLang="zh-CN" sz="1400" dirty="0">
                <a:solidFill>
                  <a:srgbClr val="FF0000"/>
                </a:solidFill>
              </a:rPr>
              <a:t>large proteins present problems with overlapping peaks in the NMR spectra.</a:t>
            </a:r>
            <a:endParaRPr lang="zh-CN" altLang="en-US" sz="1400" dirty="0">
              <a:solidFill>
                <a:srgbClr val="FF0000"/>
              </a:solidFill>
            </a:endParaRPr>
          </a:p>
        </p:txBody>
      </p:sp>
    </p:spTree>
    <p:extLst>
      <p:ext uri="{BB962C8B-B14F-4D97-AF65-F5344CB8AC3E}">
        <p14:creationId xmlns:p14="http://schemas.microsoft.com/office/powerpoint/2010/main" val="13465265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504" y="77129"/>
            <a:ext cx="8856983" cy="6649679"/>
          </a:xfrm>
          <a:prstGeom prst="rect">
            <a:avLst/>
          </a:prstGeom>
        </p:spPr>
      </p:pic>
    </p:spTree>
    <p:extLst>
      <p:ext uri="{BB962C8B-B14F-4D97-AF65-F5344CB8AC3E}">
        <p14:creationId xmlns:p14="http://schemas.microsoft.com/office/powerpoint/2010/main" val="134631220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51520" y="173535"/>
            <a:ext cx="2614947" cy="369332"/>
          </a:xfrm>
          <a:prstGeom prst="rect">
            <a:avLst/>
          </a:prstGeom>
        </p:spPr>
        <p:txBody>
          <a:bodyPr wrap="none">
            <a:spAutoFit/>
          </a:bodyPr>
          <a:lstStyle/>
          <a:p>
            <a:r>
              <a:rPr lang="en-US" altLang="zh-CN" b="1" dirty="0" err="1">
                <a:solidFill>
                  <a:srgbClr val="FF0000"/>
                </a:solidFill>
              </a:rPr>
              <a:t>Cryo</a:t>
            </a:r>
            <a:r>
              <a:rPr lang="en-US" altLang="zh-CN" b="1" dirty="0">
                <a:solidFill>
                  <a:srgbClr val="FF0000"/>
                </a:solidFill>
              </a:rPr>
              <a:t>-electron microscopy</a:t>
            </a:r>
          </a:p>
        </p:txBody>
      </p:sp>
      <p:sp>
        <p:nvSpPr>
          <p:cNvPr id="3" name="TextBox 2"/>
          <p:cNvSpPr txBox="1"/>
          <p:nvPr/>
        </p:nvSpPr>
        <p:spPr>
          <a:xfrm>
            <a:off x="827584" y="697915"/>
            <a:ext cx="7093096" cy="369332"/>
          </a:xfrm>
          <a:prstGeom prst="rect">
            <a:avLst/>
          </a:prstGeom>
          <a:noFill/>
        </p:spPr>
        <p:txBody>
          <a:bodyPr wrap="none" rtlCol="0">
            <a:spAutoFit/>
          </a:bodyPr>
          <a:lstStyle/>
          <a:p>
            <a:r>
              <a:rPr lang="en-US" altLang="zh-CN" dirty="0" smtClean="0"/>
              <a:t>1. The basic principle is diffraction,  now we use electrons instead of X-ray.</a:t>
            </a:r>
            <a:endParaRPr lang="zh-CN" altLang="en-US" dirty="0"/>
          </a:p>
        </p:txBody>
      </p:sp>
      <p:sp>
        <p:nvSpPr>
          <p:cNvPr id="4" name="TextBox 3"/>
          <p:cNvSpPr txBox="1"/>
          <p:nvPr/>
        </p:nvSpPr>
        <p:spPr>
          <a:xfrm>
            <a:off x="846659" y="1483668"/>
            <a:ext cx="1845570" cy="369332"/>
          </a:xfrm>
          <a:prstGeom prst="rect">
            <a:avLst/>
          </a:prstGeom>
          <a:noFill/>
        </p:spPr>
        <p:txBody>
          <a:bodyPr wrap="none" rtlCol="0">
            <a:spAutoFit/>
          </a:bodyPr>
          <a:lstStyle/>
          <a:p>
            <a:r>
              <a:rPr lang="en-US" altLang="zh-CN" dirty="0" smtClean="0"/>
              <a:t>2. High resolution</a:t>
            </a:r>
            <a:endParaRPr lang="zh-CN" altLang="en-US" dirty="0"/>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6467" y="1988840"/>
            <a:ext cx="3111556" cy="23012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1016358" y="4725144"/>
            <a:ext cx="2302938" cy="369332"/>
          </a:xfrm>
          <a:prstGeom prst="rect">
            <a:avLst/>
          </a:prstGeom>
          <a:noFill/>
        </p:spPr>
        <p:txBody>
          <a:bodyPr wrap="none" rtlCol="0">
            <a:spAutoFit/>
          </a:bodyPr>
          <a:lstStyle/>
          <a:p>
            <a:r>
              <a:rPr lang="en-US" altLang="zh-CN" dirty="0" smtClean="0"/>
              <a:t>3. Why high resolution</a:t>
            </a:r>
            <a:endParaRPr lang="zh-CN" altLang="en-US" dirty="0"/>
          </a:p>
        </p:txBody>
      </p:sp>
      <p:sp>
        <p:nvSpPr>
          <p:cNvPr id="7" name="TextBox 6"/>
          <p:cNvSpPr txBox="1"/>
          <p:nvPr/>
        </p:nvSpPr>
        <p:spPr>
          <a:xfrm>
            <a:off x="1769444" y="5301208"/>
            <a:ext cx="5612242" cy="369332"/>
          </a:xfrm>
          <a:prstGeom prst="rect">
            <a:avLst/>
          </a:prstGeom>
          <a:noFill/>
        </p:spPr>
        <p:txBody>
          <a:bodyPr wrap="none" rtlCol="0">
            <a:spAutoFit/>
          </a:bodyPr>
          <a:lstStyle/>
          <a:p>
            <a:r>
              <a:rPr lang="en-US" altLang="zh-CN" dirty="0" smtClean="0"/>
              <a:t>Because high resolution  corresponds to small wavelength</a:t>
            </a:r>
            <a:endParaRPr lang="zh-CN" altLang="en-US" dirty="0"/>
          </a:p>
        </p:txBody>
      </p:sp>
      <p:sp>
        <p:nvSpPr>
          <p:cNvPr id="8" name="TextBox 7"/>
          <p:cNvSpPr txBox="1"/>
          <p:nvPr/>
        </p:nvSpPr>
        <p:spPr>
          <a:xfrm>
            <a:off x="1855669" y="6021288"/>
            <a:ext cx="6039859" cy="369332"/>
          </a:xfrm>
          <a:prstGeom prst="rect">
            <a:avLst/>
          </a:prstGeom>
          <a:noFill/>
        </p:spPr>
        <p:txBody>
          <a:bodyPr wrap="none" rtlCol="0">
            <a:spAutoFit/>
          </a:bodyPr>
          <a:lstStyle/>
          <a:p>
            <a:r>
              <a:rPr lang="en-US" altLang="zh-CN" dirty="0" smtClean="0"/>
              <a:t>Electrons are more like particles, having very small wavelength</a:t>
            </a:r>
            <a:endParaRPr lang="zh-CN" altLang="en-US" dirty="0"/>
          </a:p>
        </p:txBody>
      </p:sp>
    </p:spTree>
    <p:extLst>
      <p:ext uri="{BB962C8B-B14F-4D97-AF65-F5344CB8AC3E}">
        <p14:creationId xmlns:p14="http://schemas.microsoft.com/office/powerpoint/2010/main" val="836223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7544" y="1268760"/>
            <a:ext cx="3522618" cy="27371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323528" y="260648"/>
            <a:ext cx="3998915" cy="369332"/>
          </a:xfrm>
          <a:prstGeom prst="rect">
            <a:avLst/>
          </a:prstGeom>
          <a:noFill/>
        </p:spPr>
        <p:txBody>
          <a:bodyPr wrap="none" rtlCol="0">
            <a:spAutoFit/>
          </a:bodyPr>
          <a:lstStyle/>
          <a:p>
            <a:r>
              <a:rPr lang="en-US" altLang="zh-CN" dirty="0" smtClean="0"/>
              <a:t>3. Why under </a:t>
            </a:r>
            <a:r>
              <a:rPr lang="en-US" altLang="zh-CN" dirty="0"/>
              <a:t> cryogenic temperatures </a:t>
            </a:r>
            <a:r>
              <a:rPr lang="en-US" altLang="zh-CN" dirty="0" smtClean="0"/>
              <a:t>? </a:t>
            </a:r>
            <a:endParaRPr lang="zh-CN" altLang="en-US" dirty="0"/>
          </a:p>
        </p:txBody>
      </p:sp>
      <p:sp>
        <p:nvSpPr>
          <p:cNvPr id="2" name="TextBox 1"/>
          <p:cNvSpPr txBox="1"/>
          <p:nvPr/>
        </p:nvSpPr>
        <p:spPr>
          <a:xfrm>
            <a:off x="4355976" y="899428"/>
            <a:ext cx="3614836" cy="646331"/>
          </a:xfrm>
          <a:prstGeom prst="rect">
            <a:avLst/>
          </a:prstGeom>
          <a:noFill/>
        </p:spPr>
        <p:txBody>
          <a:bodyPr wrap="none" rtlCol="0">
            <a:spAutoFit/>
          </a:bodyPr>
          <a:lstStyle/>
          <a:p>
            <a:r>
              <a:rPr lang="en-US" altLang="zh-CN" dirty="0" smtClean="0"/>
              <a:t>Vacuum is required in the Column to</a:t>
            </a:r>
          </a:p>
          <a:p>
            <a:r>
              <a:rPr lang="en-US" altLang="zh-CN" dirty="0" smtClean="0"/>
              <a:t>avoid electrons being scattered. </a:t>
            </a:r>
            <a:endParaRPr lang="zh-CN" altLang="en-US" dirty="0"/>
          </a:p>
        </p:txBody>
      </p:sp>
      <p:sp>
        <p:nvSpPr>
          <p:cNvPr id="3" name="TextBox 2"/>
          <p:cNvSpPr txBox="1"/>
          <p:nvPr/>
        </p:nvSpPr>
        <p:spPr>
          <a:xfrm>
            <a:off x="4427984" y="1988840"/>
            <a:ext cx="4571060" cy="923330"/>
          </a:xfrm>
          <a:prstGeom prst="rect">
            <a:avLst/>
          </a:prstGeom>
          <a:noFill/>
        </p:spPr>
        <p:txBody>
          <a:bodyPr wrap="none" rtlCol="0">
            <a:spAutoFit/>
          </a:bodyPr>
          <a:lstStyle/>
          <a:p>
            <a:r>
              <a:rPr lang="en-US" altLang="zh-CN" dirty="0" smtClean="0"/>
              <a:t>But high vacuum would damage the specimen,</a:t>
            </a:r>
          </a:p>
          <a:p>
            <a:r>
              <a:rPr lang="en-US" altLang="zh-CN" dirty="0" smtClean="0"/>
              <a:t>vaporizing molecules.</a:t>
            </a:r>
          </a:p>
          <a:p>
            <a:endParaRPr lang="zh-CN" altLang="en-US" dirty="0"/>
          </a:p>
        </p:txBody>
      </p:sp>
      <p:sp>
        <p:nvSpPr>
          <p:cNvPr id="7" name="TextBox 6"/>
          <p:cNvSpPr txBox="1"/>
          <p:nvPr/>
        </p:nvSpPr>
        <p:spPr>
          <a:xfrm>
            <a:off x="4508376" y="3140968"/>
            <a:ext cx="3517438" cy="369332"/>
          </a:xfrm>
          <a:prstGeom prst="rect">
            <a:avLst/>
          </a:prstGeom>
          <a:noFill/>
        </p:spPr>
        <p:txBody>
          <a:bodyPr wrap="none" rtlCol="0">
            <a:spAutoFit/>
          </a:bodyPr>
          <a:lstStyle/>
          <a:p>
            <a:r>
              <a:rPr lang="en-US" altLang="zh-CN" dirty="0" smtClean="0"/>
              <a:t>The solution is to freeze the sample</a:t>
            </a:r>
            <a:endParaRPr lang="zh-CN" altLang="en-US" dirty="0"/>
          </a:p>
        </p:txBody>
      </p:sp>
      <p:sp>
        <p:nvSpPr>
          <p:cNvPr id="9" name="TextBox 8"/>
          <p:cNvSpPr txBox="1"/>
          <p:nvPr/>
        </p:nvSpPr>
        <p:spPr>
          <a:xfrm>
            <a:off x="564267" y="4293096"/>
            <a:ext cx="4295766" cy="923330"/>
          </a:xfrm>
          <a:prstGeom prst="rect">
            <a:avLst/>
          </a:prstGeom>
          <a:noFill/>
        </p:spPr>
        <p:txBody>
          <a:bodyPr wrap="square" rtlCol="0">
            <a:spAutoFit/>
          </a:bodyPr>
          <a:lstStyle/>
          <a:p>
            <a:r>
              <a:rPr lang="en-US" altLang="zh-CN" dirty="0" smtClean="0"/>
              <a:t>Slow freezing does not solve the problem,</a:t>
            </a:r>
          </a:p>
          <a:p>
            <a:r>
              <a:rPr lang="en-US" altLang="zh-CN" dirty="0" smtClean="0"/>
              <a:t>because water becomes ice (crystal)  which distort the protein molecule</a:t>
            </a:r>
            <a:endParaRPr lang="zh-CN" altLang="en-US" dirty="0"/>
          </a:p>
        </p:txBody>
      </p:sp>
      <p:sp>
        <p:nvSpPr>
          <p:cNvPr id="10" name="TextBox 9"/>
          <p:cNvSpPr txBox="1"/>
          <p:nvPr/>
        </p:nvSpPr>
        <p:spPr>
          <a:xfrm>
            <a:off x="564267" y="5375077"/>
            <a:ext cx="4295766" cy="1200329"/>
          </a:xfrm>
          <a:prstGeom prst="rect">
            <a:avLst/>
          </a:prstGeom>
          <a:noFill/>
        </p:spPr>
        <p:txBody>
          <a:bodyPr wrap="square" rtlCol="0">
            <a:spAutoFit/>
          </a:bodyPr>
          <a:lstStyle/>
          <a:p>
            <a:r>
              <a:rPr lang="en-US" altLang="zh-CN" dirty="0" smtClean="0"/>
              <a:t>The solution is “flash freezing”, so fast that </a:t>
            </a:r>
          </a:p>
          <a:p>
            <a:r>
              <a:rPr lang="en-US" altLang="zh-CN" dirty="0" smtClean="0"/>
              <a:t>The sample is frozen even before the re-organization of water molecules into </a:t>
            </a:r>
            <a:r>
              <a:rPr lang="en-US" altLang="zh-CN" dirty="0" err="1" smtClean="0"/>
              <a:t>crystall</a:t>
            </a:r>
            <a:r>
              <a:rPr lang="en-US" altLang="zh-CN" dirty="0" smtClean="0"/>
              <a:t>.</a:t>
            </a:r>
          </a:p>
          <a:p>
            <a:r>
              <a:rPr lang="en-US" altLang="zh-CN" dirty="0" smtClean="0"/>
              <a:t>This can be done by liquid nitrogen! </a:t>
            </a:r>
            <a:endParaRPr lang="zh-CN" altLang="en-US" dirty="0"/>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20072" y="4437112"/>
            <a:ext cx="3578222" cy="2012750"/>
          </a:xfrm>
          <a:prstGeom prst="rect">
            <a:avLst/>
          </a:prstGeom>
        </p:spPr>
      </p:pic>
    </p:spTree>
    <p:extLst>
      <p:ext uri="{BB962C8B-B14F-4D97-AF65-F5344CB8AC3E}">
        <p14:creationId xmlns:p14="http://schemas.microsoft.com/office/powerpoint/2010/main" val="131204026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9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4418</TotalTime>
  <Words>957</Words>
  <Application>Microsoft Office PowerPoint</Application>
  <PresentationFormat>全屏显示(4:3)</PresentationFormat>
  <Paragraphs>110</Paragraphs>
  <Slides>15</Slides>
  <Notes>0</Notes>
  <HiddenSlides>0</HiddenSlides>
  <MMClips>1</MMClips>
  <ScaleCrop>false</ScaleCrop>
  <HeadingPairs>
    <vt:vector size="4" baseType="variant">
      <vt:variant>
        <vt:lpstr>主题</vt:lpstr>
      </vt:variant>
      <vt:variant>
        <vt:i4>2</vt:i4>
      </vt:variant>
      <vt:variant>
        <vt:lpstr>幻灯片标题</vt:lpstr>
      </vt:variant>
      <vt:variant>
        <vt:i4>15</vt:i4>
      </vt:variant>
    </vt:vector>
  </HeadingPairs>
  <TitlesOfParts>
    <vt:vector size="17" baseType="lpstr">
      <vt:lpstr>Office 主题​​</vt:lpstr>
      <vt:lpstr>9_Office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GW</dc:creator>
  <cp:lastModifiedBy>GW</cp:lastModifiedBy>
  <cp:revision>565</cp:revision>
  <dcterms:created xsi:type="dcterms:W3CDTF">2016-09-25T01:57:18Z</dcterms:created>
  <dcterms:modified xsi:type="dcterms:W3CDTF">2018-09-24T07:18:36Z</dcterms:modified>
</cp:coreProperties>
</file>

<file path=docProps/thumbnail.jpeg>
</file>